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7"/>
  </p:notesMasterIdLst>
  <p:handoutMasterIdLst>
    <p:handoutMasterId r:id="rId78"/>
  </p:handoutMasterIdLst>
  <p:sldIdLst>
    <p:sldId id="256" r:id="rId2"/>
    <p:sldId id="257" r:id="rId3"/>
    <p:sldId id="258" r:id="rId4"/>
    <p:sldId id="259" r:id="rId5"/>
    <p:sldId id="260" r:id="rId6"/>
    <p:sldId id="347" r:id="rId7"/>
    <p:sldId id="261" r:id="rId8"/>
    <p:sldId id="262" r:id="rId9"/>
    <p:sldId id="263" r:id="rId10"/>
    <p:sldId id="379" r:id="rId11"/>
    <p:sldId id="380" r:id="rId12"/>
    <p:sldId id="425" r:id="rId13"/>
    <p:sldId id="264" r:id="rId14"/>
    <p:sldId id="375" r:id="rId15"/>
    <p:sldId id="377" r:id="rId16"/>
    <p:sldId id="384" r:id="rId17"/>
    <p:sldId id="378" r:id="rId18"/>
    <p:sldId id="306" r:id="rId19"/>
    <p:sldId id="300" r:id="rId20"/>
    <p:sldId id="441" r:id="rId21"/>
    <p:sldId id="443" r:id="rId22"/>
    <p:sldId id="419" r:id="rId23"/>
    <p:sldId id="430" r:id="rId24"/>
    <p:sldId id="288" r:id="rId25"/>
    <p:sldId id="348" r:id="rId26"/>
    <p:sldId id="346" r:id="rId27"/>
    <p:sldId id="290" r:id="rId28"/>
    <p:sldId id="291" r:id="rId29"/>
    <p:sldId id="292" r:id="rId30"/>
    <p:sldId id="293" r:id="rId31"/>
    <p:sldId id="294" r:id="rId32"/>
    <p:sldId id="429" r:id="rId33"/>
    <p:sldId id="428" r:id="rId34"/>
    <p:sldId id="345" r:id="rId35"/>
    <p:sldId id="289" r:id="rId36"/>
    <p:sldId id="303" r:id="rId37"/>
    <p:sldId id="304" r:id="rId38"/>
    <p:sldId id="305" r:id="rId39"/>
    <p:sldId id="308" r:id="rId40"/>
    <p:sldId id="436" r:id="rId41"/>
    <p:sldId id="309" r:id="rId42"/>
    <p:sldId id="310" r:id="rId43"/>
    <p:sldId id="365" r:id="rId44"/>
    <p:sldId id="440" r:id="rId45"/>
    <p:sldId id="439" r:id="rId46"/>
    <p:sldId id="353" r:id="rId47"/>
    <p:sldId id="437" r:id="rId48"/>
    <p:sldId id="356" r:id="rId49"/>
    <p:sldId id="395" r:id="rId50"/>
    <p:sldId id="396" r:id="rId51"/>
    <p:sldId id="397" r:id="rId52"/>
    <p:sldId id="398" r:id="rId53"/>
    <p:sldId id="399" r:id="rId54"/>
    <p:sldId id="400" r:id="rId55"/>
    <p:sldId id="401" r:id="rId56"/>
    <p:sldId id="402" r:id="rId57"/>
    <p:sldId id="403" r:id="rId58"/>
    <p:sldId id="404" r:id="rId59"/>
    <p:sldId id="405" r:id="rId60"/>
    <p:sldId id="406" r:id="rId61"/>
    <p:sldId id="407" r:id="rId62"/>
    <p:sldId id="408" r:id="rId63"/>
    <p:sldId id="409" r:id="rId64"/>
    <p:sldId id="410" r:id="rId65"/>
    <p:sldId id="411" r:id="rId66"/>
    <p:sldId id="412" r:id="rId67"/>
    <p:sldId id="413" r:id="rId68"/>
    <p:sldId id="414" r:id="rId69"/>
    <p:sldId id="415" r:id="rId70"/>
    <p:sldId id="416" r:id="rId71"/>
    <p:sldId id="442" r:id="rId72"/>
    <p:sldId id="417" r:id="rId73"/>
    <p:sldId id="418" r:id="rId74"/>
    <p:sldId id="438" r:id="rId75"/>
    <p:sldId id="299" r:id="rId76"/>
  </p:sldIdLst>
  <p:sldSz cx="13004800" cy="9753600"/>
  <p:notesSz cx="13004800" cy="97536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09078"/>
    <a:srgbClr val="EA99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>
      <p:cViewPr varScale="1">
        <p:scale>
          <a:sx n="57" d="100"/>
          <a:sy n="57" d="100"/>
        </p:scale>
        <p:origin x="1422" y="7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handoutMaster" Target="handoutMasters/handoutMaster1.xml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635625" cy="4889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7366000" y="0"/>
            <a:ext cx="5635625" cy="4889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185C33-AC4B-414E-A751-DD2BA5164A76}" type="datetimeFigureOut">
              <a:rPr lang="en-US" smtClean="0"/>
              <a:t>2/20/2019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264650"/>
            <a:ext cx="5635625" cy="4889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7366000" y="9264650"/>
            <a:ext cx="5635625" cy="4889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AA7DC5-F1F6-4D4A-B996-FB1C8D7CC9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49347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635625" cy="4889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7366000" y="0"/>
            <a:ext cx="5635625" cy="4889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754AD9-616C-4BFF-A3DB-D3A69DE6A273}" type="datetimeFigureOut">
              <a:rPr lang="en-US" smtClean="0"/>
              <a:t>2/20/2019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306888" y="1219200"/>
            <a:ext cx="4391025" cy="32924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300163" y="4694238"/>
            <a:ext cx="10404475" cy="384016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264650"/>
            <a:ext cx="5635625" cy="4889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7366000" y="9264650"/>
            <a:ext cx="5635625" cy="4889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3830A3-BB98-487A-ACCE-FA754011AE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387644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75360" y="3023616"/>
            <a:ext cx="11054080" cy="20482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950720" y="5462016"/>
            <a:ext cx="9103360" cy="24384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9BC141-C525-495E-81BF-5A57A2848847}" type="datetime1">
              <a:rPr lang="en-US" smtClean="0"/>
              <a:t>2/20/2019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25400">
              <a:lnSpc>
                <a:spcPts val="1845"/>
              </a:lnSpc>
            </a:pPr>
            <a:fld id="{81D60167-4931-47E6-BA6A-407CBD079E47}" type="slidenum">
              <a:rPr spc="-5"/>
              <a:t>‹#›</a:t>
            </a:fld>
            <a:endParaRPr spc="-5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000" b="1" i="0">
                <a:solidFill>
                  <a:schemeClr val="bg1"/>
                </a:solidFill>
                <a:latin typeface="Bebas Neue Bold"/>
                <a:cs typeface="Bebas Neue Bold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900" b="0" i="0">
                <a:solidFill>
                  <a:srgbClr val="5F5F5F"/>
                </a:solidFill>
                <a:latin typeface="Georgia"/>
                <a:cs typeface="Georgi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828D2D-497D-4173-A905-8C8593511061}" type="datetime1">
              <a:rPr lang="en-US" smtClean="0"/>
              <a:t>2/20/2019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25400">
              <a:lnSpc>
                <a:spcPts val="1845"/>
              </a:lnSpc>
            </a:pPr>
            <a:fld id="{81D60167-4931-47E6-BA6A-407CBD079E47}" type="slidenum">
              <a:rPr spc="-5"/>
              <a:t>‹#›</a:t>
            </a:fld>
            <a:endParaRPr spc="-5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79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79"/>
                </a:lnTo>
                <a:lnTo>
                  <a:pt x="0" y="1661579"/>
                </a:lnTo>
                <a:close/>
              </a:path>
            </a:pathLst>
          </a:custGeom>
          <a:solidFill>
            <a:srgbClr val="35758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000" b="1" i="0">
                <a:solidFill>
                  <a:schemeClr val="bg1"/>
                </a:solidFill>
                <a:latin typeface="Bebas Neue Bold"/>
                <a:cs typeface="Bebas Neue Bold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50240" y="2243328"/>
            <a:ext cx="5657088" cy="643737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697472" y="2243328"/>
            <a:ext cx="5657088" cy="643737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98E378-19DB-4C96-9970-399F945C5419}" type="datetime1">
              <a:rPr lang="en-US" smtClean="0"/>
              <a:t>2/20/2019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25400">
              <a:lnSpc>
                <a:spcPts val="1845"/>
              </a:lnSpc>
            </a:pPr>
            <a:fld id="{81D60167-4931-47E6-BA6A-407CBD079E47}" type="slidenum">
              <a:rPr spc="-5"/>
              <a:t>‹#›</a:t>
            </a:fld>
            <a:endParaRPr spc="-5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solidFill>
            <a:srgbClr val="2090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000" b="1" i="0">
                <a:solidFill>
                  <a:schemeClr val="bg1"/>
                </a:solidFill>
                <a:latin typeface="Bebas Neue Bold"/>
                <a:cs typeface="Bebas Neue Bold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4484FA-8140-4194-AFB3-30E508373E87}" type="datetime1">
              <a:rPr lang="en-US" smtClean="0"/>
              <a:t>2/20/2019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25400">
              <a:lnSpc>
                <a:spcPts val="1845"/>
              </a:lnSpc>
            </a:pPr>
            <a:fld id="{81D60167-4931-47E6-BA6A-407CBD079E47}" type="slidenum">
              <a:rPr spc="-5"/>
              <a:t>‹#›</a:t>
            </a:fld>
            <a:endParaRPr spc="-5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solidFill>
            <a:srgbClr val="2090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0A2DAE-C90F-4AC8-B5B2-062231EFC319}" type="datetime1">
              <a:rPr lang="en-US" smtClean="0"/>
              <a:t>2/20/2019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25400">
              <a:lnSpc>
                <a:spcPts val="1845"/>
              </a:lnSpc>
            </a:pPr>
            <a:fld id="{81D60167-4931-47E6-BA6A-407CBD079E47}" type="slidenum">
              <a:rPr spc="-5"/>
              <a:t>‹#›</a:t>
            </a:fld>
            <a:endParaRPr spc="-5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79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79"/>
                </a:lnTo>
                <a:lnTo>
                  <a:pt x="0" y="1661579"/>
                </a:lnTo>
                <a:close/>
              </a:path>
            </a:pathLst>
          </a:custGeom>
          <a:solidFill>
            <a:srgbClr val="2090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154170" y="406400"/>
            <a:ext cx="4696459" cy="7613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000" b="1" i="0">
                <a:solidFill>
                  <a:schemeClr val="bg1"/>
                </a:solidFill>
                <a:latin typeface="Bebas Neue Bold"/>
                <a:cs typeface="Bebas Neue Bold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66864" y="2101710"/>
            <a:ext cx="11317605" cy="555053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900" b="0" i="0">
                <a:solidFill>
                  <a:srgbClr val="5F5F5F"/>
                </a:solidFill>
                <a:latin typeface="Georgia"/>
                <a:cs typeface="Georgi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421632" y="9070848"/>
            <a:ext cx="4161536" cy="4876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50240" y="9070848"/>
            <a:ext cx="2991104" cy="4876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03F065-E5F9-4CE2-83EB-4EC74FE1D398}" type="datetime1">
              <a:rPr lang="en-US" smtClean="0"/>
              <a:t>2/20/2019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337300" y="9336278"/>
            <a:ext cx="305434" cy="254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25400">
              <a:lnSpc>
                <a:spcPts val="1845"/>
              </a:lnSpc>
            </a:pPr>
            <a:fld id="{81D60167-4931-47E6-BA6A-407CBD079E47}" type="slidenum">
              <a:rPr spc="-5"/>
              <a:t>‹#›</a:t>
            </a:fld>
            <a:endParaRPr spc="-5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hf sldNum="0" hdr="0" ft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kweeket.github.io/demos/padding-vs-margin.html" TargetMode="Externa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://codepen.io/carpenumidium/full/XKpzqb/" TargetMode="External"/><Relationship Id="rId2" Type="http://schemas.openxmlformats.org/officeDocument/2006/relationships/hyperlink" Target="http://kweeket.github.io/demos/background-images.html" TargetMode="Externa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http://codepen.io/grayghostvisuals/full/zKvCm/" TargetMode="Externa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hyperlink" Target="mailto:beckjohnson@gmail.com" TargetMode="Externa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82800" y="1168400"/>
            <a:ext cx="4394200" cy="4394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315200" y="1143000"/>
            <a:ext cx="3111500" cy="4394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3267710" cy="125730"/>
          </a:xfrm>
          <a:custGeom>
            <a:avLst/>
            <a:gdLst/>
            <a:ahLst/>
            <a:cxnLst/>
            <a:rect l="l" t="t" r="r" b="b"/>
            <a:pathLst>
              <a:path w="3267710" h="125730">
                <a:moveTo>
                  <a:pt x="0" y="0"/>
                </a:moveTo>
                <a:lnTo>
                  <a:pt x="3267722" y="0"/>
                </a:lnTo>
                <a:lnTo>
                  <a:pt x="3267722" y="125514"/>
                </a:lnTo>
                <a:lnTo>
                  <a:pt x="0" y="125514"/>
                </a:lnTo>
                <a:lnTo>
                  <a:pt x="0" y="0"/>
                </a:lnTo>
                <a:close/>
              </a:path>
            </a:pathLst>
          </a:custGeom>
          <a:solidFill>
            <a:srgbClr val="2090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263900" y="0"/>
            <a:ext cx="3267710" cy="125730"/>
          </a:xfrm>
          <a:custGeom>
            <a:avLst/>
            <a:gdLst/>
            <a:ahLst/>
            <a:cxnLst/>
            <a:rect l="l" t="t" r="r" b="b"/>
            <a:pathLst>
              <a:path w="3267709" h="125730">
                <a:moveTo>
                  <a:pt x="0" y="0"/>
                </a:moveTo>
                <a:lnTo>
                  <a:pt x="3267722" y="0"/>
                </a:lnTo>
                <a:lnTo>
                  <a:pt x="3267722" y="125514"/>
                </a:lnTo>
                <a:lnTo>
                  <a:pt x="0" y="125514"/>
                </a:lnTo>
                <a:lnTo>
                  <a:pt x="0" y="0"/>
                </a:lnTo>
                <a:close/>
              </a:path>
            </a:pathLst>
          </a:custGeom>
          <a:solidFill>
            <a:srgbClr val="35758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527800" y="0"/>
            <a:ext cx="3267710" cy="125730"/>
          </a:xfrm>
          <a:custGeom>
            <a:avLst/>
            <a:gdLst/>
            <a:ahLst/>
            <a:cxnLst/>
            <a:rect l="l" t="t" r="r" b="b"/>
            <a:pathLst>
              <a:path w="3267709" h="125730">
                <a:moveTo>
                  <a:pt x="0" y="0"/>
                </a:moveTo>
                <a:lnTo>
                  <a:pt x="3267722" y="0"/>
                </a:lnTo>
                <a:lnTo>
                  <a:pt x="3267722" y="125514"/>
                </a:lnTo>
                <a:lnTo>
                  <a:pt x="0" y="125514"/>
                </a:lnTo>
                <a:lnTo>
                  <a:pt x="0" y="0"/>
                </a:lnTo>
                <a:close/>
              </a:path>
            </a:pathLst>
          </a:custGeom>
          <a:solidFill>
            <a:srgbClr val="EA99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791700" y="0"/>
            <a:ext cx="3213100" cy="125730"/>
          </a:xfrm>
          <a:custGeom>
            <a:avLst/>
            <a:gdLst/>
            <a:ahLst/>
            <a:cxnLst/>
            <a:rect l="l" t="t" r="r" b="b"/>
            <a:pathLst>
              <a:path w="3213100" h="125730">
                <a:moveTo>
                  <a:pt x="0" y="0"/>
                </a:moveTo>
                <a:lnTo>
                  <a:pt x="3213099" y="0"/>
                </a:lnTo>
                <a:lnTo>
                  <a:pt x="3213100" y="125514"/>
                </a:lnTo>
                <a:lnTo>
                  <a:pt x="0" y="125514"/>
                </a:lnTo>
                <a:lnTo>
                  <a:pt x="0" y="0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537392" y="6312535"/>
            <a:ext cx="3980815" cy="22980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5000" b="1" dirty="0">
                <a:solidFill>
                  <a:srgbClr val="565B5F"/>
                </a:solidFill>
                <a:latin typeface="Bebas Neue Bold"/>
                <a:cs typeface="Bebas Neue Bold"/>
              </a:rPr>
              <a:t>Introduction to HTML &amp; CSS</a:t>
            </a:r>
          </a:p>
          <a:p>
            <a:pPr marL="353060" marR="345440" algn="ctr">
              <a:spcBef>
                <a:spcPts val="395"/>
              </a:spcBef>
            </a:pPr>
            <a:r>
              <a:rPr sz="2300" dirty="0">
                <a:solidFill>
                  <a:srgbClr val="565B5F"/>
                </a:solidFill>
                <a:latin typeface="Georgia"/>
                <a:cs typeface="Georgia"/>
              </a:rPr>
              <a:t>Instructor: Beck</a:t>
            </a:r>
            <a:r>
              <a:rPr sz="2300" spc="-100" dirty="0">
                <a:solidFill>
                  <a:srgbClr val="565B5F"/>
                </a:solidFill>
                <a:latin typeface="Georgia"/>
                <a:cs typeface="Georgia"/>
              </a:rPr>
              <a:t> </a:t>
            </a:r>
            <a:r>
              <a:rPr sz="2300" dirty="0">
                <a:solidFill>
                  <a:srgbClr val="565B5F"/>
                </a:solidFill>
                <a:latin typeface="Georgia"/>
                <a:cs typeface="Georgia"/>
              </a:rPr>
              <a:t>Johnson  </a:t>
            </a:r>
            <a:r>
              <a:rPr sz="2300" spc="-25" dirty="0">
                <a:solidFill>
                  <a:srgbClr val="565B5F"/>
                </a:solidFill>
                <a:latin typeface="Georgia"/>
                <a:cs typeface="Georgia"/>
              </a:rPr>
              <a:t>Week </a:t>
            </a:r>
            <a:r>
              <a:rPr sz="2300" dirty="0">
                <a:solidFill>
                  <a:srgbClr val="565B5F"/>
                </a:solidFill>
                <a:latin typeface="Georgia"/>
                <a:cs typeface="Georgia"/>
              </a:rPr>
              <a:t>2</a:t>
            </a:r>
            <a:endParaRPr sz="2300" dirty="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406400"/>
            <a:ext cx="130048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ts val="5995"/>
              </a:lnSpc>
            </a:pPr>
            <a:r>
              <a:rPr lang="en-US"/>
              <a:t>Review: Dev tools</a:t>
            </a:r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646307-2D78-4DDB-AE93-89A0EAB67E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6144" y="3124200"/>
            <a:ext cx="8672512" cy="624964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539A4D9-AA81-47E8-8606-27BAEA73AA6B}"/>
              </a:ext>
            </a:extLst>
          </p:cNvPr>
          <p:cNvSpPr/>
          <p:nvPr/>
        </p:nvSpPr>
        <p:spPr>
          <a:xfrm>
            <a:off x="1549400" y="2362200"/>
            <a:ext cx="8991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39701">
              <a:lnSpc>
                <a:spcPct val="100000"/>
              </a:lnSpc>
              <a:spcBef>
                <a:spcPts val="1930"/>
              </a:spcBef>
              <a:tabLst>
                <a:tab pos="562610" algn="l"/>
                <a:tab pos="563245" algn="l"/>
              </a:tabLst>
            </a:pPr>
            <a:r>
              <a:rPr lang="en-US" sz="360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Right-click &gt;</a:t>
            </a:r>
            <a:r>
              <a:rPr lang="en-US" sz="3600" spc="-8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 </a:t>
            </a:r>
            <a:r>
              <a:rPr lang="en-US" sz="3600" spc="-5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Inspect, or </a:t>
            </a:r>
            <a:r>
              <a:rPr lang="en-US" sz="360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hit the F12</a:t>
            </a:r>
            <a:r>
              <a:rPr lang="en-US" sz="3600" spc="-9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 </a:t>
            </a:r>
            <a:r>
              <a:rPr lang="en-US" sz="3600" spc="-5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key</a:t>
            </a:r>
          </a:p>
        </p:txBody>
      </p:sp>
    </p:spTree>
    <p:extLst>
      <p:ext uri="{BB962C8B-B14F-4D97-AF65-F5344CB8AC3E}">
        <p14:creationId xmlns:p14="http://schemas.microsoft.com/office/powerpoint/2010/main" val="28876833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">
            <a:extLst>
              <a:ext uri="{FF2B5EF4-FFF2-40B4-BE49-F238E27FC236}">
                <a16:creationId xmlns:a16="http://schemas.microsoft.com/office/drawing/2014/main" id="{55DA8D32-D47C-486D-B779-80A8E5ACC070}"/>
              </a:ext>
            </a:extLst>
          </p:cNvPr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2090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118100" y="406400"/>
            <a:ext cx="44323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lang="en-US" dirty="0"/>
              <a:t>REVIEW: </a:t>
            </a:r>
            <a:r>
              <a:rPr lang="en-US" dirty="0" err="1"/>
              <a:t>Css</a:t>
            </a:r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1778000" y="3352800"/>
            <a:ext cx="10088880" cy="39395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7145" marR="5080">
              <a:buSzPct val="74242"/>
              <a:tabLst>
                <a:tab pos="429259" algn="l"/>
                <a:tab pos="429895" algn="l"/>
              </a:tabLst>
            </a:pPr>
            <a:r>
              <a:rPr lang="en-US" sz="3200" spc="-5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CSS (Cascading Style Sheet) is a different type of language than HTML, and has its own syntax</a:t>
            </a:r>
          </a:p>
          <a:p>
            <a:pPr marL="474345" marR="5080" indent="-457200">
              <a:buSzPct val="74242"/>
              <a:buFont typeface="Arial" panose="020B0604020202020204" pitchFamily="34" charset="0"/>
              <a:buChar char="•"/>
              <a:tabLst>
                <a:tab pos="429259" algn="l"/>
                <a:tab pos="429895" algn="l"/>
              </a:tabLst>
            </a:pPr>
            <a:endParaRPr lang="en-US" sz="3200" spc="-5" dirty="0">
              <a:solidFill>
                <a:srgbClr val="5F5F5F"/>
              </a:solidFill>
              <a:latin typeface="Georgia" panose="02040502050405020303" pitchFamily="18" charset="0"/>
              <a:cs typeface="Georgia"/>
            </a:endParaRPr>
          </a:p>
          <a:p>
            <a:pPr marL="474345" marR="5080" indent="-457200">
              <a:buSzPct val="74242"/>
              <a:buFont typeface="Arial" panose="020B0604020202020204" pitchFamily="34" charset="0"/>
              <a:buChar char="•"/>
              <a:tabLst>
                <a:tab pos="429259" algn="l"/>
                <a:tab pos="429895" algn="l"/>
              </a:tabLst>
            </a:pPr>
            <a:r>
              <a:rPr lang="en-US" sz="3200" spc="-5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CSS can go directly in your HTML file, inside a 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&lt;</a:t>
            </a:r>
            <a:r>
              <a:rPr lang="en-US" sz="3200" dirty="0">
                <a:solidFill>
                  <a:srgbClr val="7F007F"/>
                </a:solidFill>
                <a:latin typeface="Consolas"/>
                <a:cs typeface="Consolas"/>
              </a:rPr>
              <a:t>style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&gt;&lt;/</a:t>
            </a:r>
            <a:r>
              <a:rPr lang="en-US" sz="3200" dirty="0">
                <a:solidFill>
                  <a:srgbClr val="7F007F"/>
                </a:solidFill>
                <a:latin typeface="Consolas"/>
                <a:cs typeface="Consolas"/>
              </a:rPr>
              <a:t>style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&gt; </a:t>
            </a:r>
            <a:r>
              <a:rPr lang="en-US" sz="3200" spc="-5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element</a:t>
            </a:r>
          </a:p>
          <a:p>
            <a:pPr marL="474345" marR="5080" indent="-457200">
              <a:buSzPct val="74242"/>
              <a:buFont typeface="Arial" panose="020B0604020202020204" pitchFamily="34" charset="0"/>
              <a:buChar char="•"/>
              <a:tabLst>
                <a:tab pos="429259" algn="l"/>
                <a:tab pos="429895" algn="l"/>
              </a:tabLst>
            </a:pPr>
            <a:endParaRPr lang="en-US" sz="3200" spc="-5" dirty="0">
              <a:solidFill>
                <a:srgbClr val="5F5F5F"/>
              </a:solidFill>
              <a:latin typeface="Georgia" panose="02040502050405020303" pitchFamily="18" charset="0"/>
              <a:cs typeface="Georgia"/>
            </a:endParaRPr>
          </a:p>
          <a:p>
            <a:pPr marL="474345" marR="5080" indent="-457200">
              <a:buSzPct val="74242"/>
              <a:buFont typeface="Arial" panose="020B0604020202020204" pitchFamily="34" charset="0"/>
              <a:buChar char="•"/>
              <a:tabLst>
                <a:tab pos="429259" algn="l"/>
                <a:tab pos="429895" algn="l"/>
              </a:tabLst>
            </a:pPr>
            <a:r>
              <a:rPr lang="en-US" sz="3200" spc="-5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CSS can be added in a separate .</a:t>
            </a:r>
            <a:r>
              <a:rPr lang="en-US" sz="3200" spc="-5" dirty="0" err="1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css</a:t>
            </a:r>
            <a:r>
              <a:rPr lang="en-US" sz="3200" spc="-5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 file that can be linked to your HTML page</a:t>
            </a:r>
          </a:p>
        </p:txBody>
      </p:sp>
    </p:spTree>
    <p:extLst>
      <p:ext uri="{BB962C8B-B14F-4D97-AF65-F5344CB8AC3E}">
        <p14:creationId xmlns:p14="http://schemas.microsoft.com/office/powerpoint/2010/main" val="39952177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2090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0" y="406400"/>
            <a:ext cx="130048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ts val="5995"/>
              </a:lnSpc>
            </a:pPr>
            <a:r>
              <a:rPr lang="en-US" dirty="0"/>
              <a:t> REVIEW: EXAMPLE CSS</a:t>
            </a:r>
            <a:r>
              <a:rPr lang="en-US" spc="-100" dirty="0"/>
              <a:t> </a:t>
            </a:r>
            <a:r>
              <a:rPr lang="en-US" dirty="0"/>
              <a:t>RULE</a:t>
            </a:r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1EECD3AF-024A-401A-AD43-A78E16A9212E}"/>
              </a:ext>
            </a:extLst>
          </p:cNvPr>
          <p:cNvSpPr txBox="1"/>
          <p:nvPr/>
        </p:nvSpPr>
        <p:spPr>
          <a:xfrm>
            <a:off x="1473200" y="2590800"/>
            <a:ext cx="10642600" cy="58657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34745">
              <a:lnSpc>
                <a:spcPct val="100000"/>
              </a:lnSpc>
            </a:pPr>
            <a:r>
              <a:rPr lang="en-US" sz="4400" dirty="0">
                <a:solidFill>
                  <a:srgbClr val="7F007F"/>
                </a:solidFill>
                <a:latin typeface="Consolas"/>
                <a:cs typeface="Consolas"/>
              </a:rPr>
              <a:t>p </a:t>
            </a:r>
            <a:r>
              <a:rPr lang="en-US" sz="4400" dirty="0">
                <a:solidFill>
                  <a:srgbClr val="0000FF"/>
                </a:solidFill>
                <a:latin typeface="Consolas"/>
                <a:cs typeface="Consolas"/>
              </a:rPr>
              <a:t>{ </a:t>
            </a:r>
            <a:r>
              <a:rPr lang="en-US" sz="4400" dirty="0">
                <a:solidFill>
                  <a:srgbClr val="FF0000"/>
                </a:solidFill>
                <a:latin typeface="Consolas"/>
                <a:cs typeface="Consolas"/>
              </a:rPr>
              <a:t>color</a:t>
            </a:r>
            <a:r>
              <a:rPr lang="en-US" sz="4400" dirty="0">
                <a:solidFill>
                  <a:srgbClr val="0000FF"/>
                </a:solidFill>
                <a:latin typeface="Consolas"/>
                <a:cs typeface="Consolas"/>
              </a:rPr>
              <a:t>: blue;</a:t>
            </a:r>
            <a:r>
              <a:rPr lang="en-US" sz="4400" spc="-9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lang="en-US" sz="4400" dirty="0">
                <a:solidFill>
                  <a:srgbClr val="0000FF"/>
                </a:solidFill>
                <a:latin typeface="Consolas"/>
                <a:cs typeface="Consolas"/>
              </a:rPr>
              <a:t>}</a:t>
            </a:r>
            <a:endParaRPr lang="en-US" sz="4400" dirty="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lang="en-US" sz="8000" dirty="0">
              <a:latin typeface="Times New Roman"/>
              <a:cs typeface="Times New Roman"/>
            </a:endParaRPr>
          </a:p>
          <a:p>
            <a:pPr marL="571500" indent="-558800">
              <a:lnSpc>
                <a:spcPct val="100000"/>
              </a:lnSpc>
              <a:buClr>
                <a:schemeClr val="tx1"/>
              </a:buClr>
              <a:buFont typeface="Symbol"/>
              <a:buChar char=""/>
              <a:tabLst>
                <a:tab pos="570865" algn="l"/>
                <a:tab pos="571500" algn="l"/>
                <a:tab pos="2947670" algn="l"/>
              </a:tabLst>
            </a:pPr>
            <a:r>
              <a:rPr lang="en-US" sz="3600" dirty="0">
                <a:solidFill>
                  <a:srgbClr val="7F007F"/>
                </a:solidFill>
                <a:latin typeface="Consolas"/>
                <a:cs typeface="Georgia"/>
              </a:rPr>
              <a:t>s</a:t>
            </a:r>
            <a:r>
              <a:rPr lang="en-US" sz="3600" dirty="0">
                <a:solidFill>
                  <a:srgbClr val="7F007F"/>
                </a:solidFill>
                <a:latin typeface="Consolas"/>
                <a:cs typeface="Consolas"/>
              </a:rPr>
              <a:t>elector</a:t>
            </a:r>
            <a:r>
              <a:rPr lang="en-US" sz="3600" b="1" spc="-50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lang="en-US" sz="3600" dirty="0">
                <a:solidFill>
                  <a:srgbClr val="5F5F5F"/>
                </a:solidFill>
                <a:latin typeface="Georgia"/>
                <a:cs typeface="Georgia"/>
              </a:rPr>
              <a:t>is </a:t>
            </a:r>
            <a:r>
              <a:rPr lang="en-US" sz="3600" dirty="0">
                <a:solidFill>
                  <a:srgbClr val="7F007F"/>
                </a:solidFill>
                <a:latin typeface="Consolas"/>
                <a:cs typeface="Consolas"/>
              </a:rPr>
              <a:t>p</a:t>
            </a:r>
            <a:r>
              <a:rPr lang="en-US" sz="3600" b="1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lang="en-US" sz="3600" dirty="0">
                <a:solidFill>
                  <a:srgbClr val="5F5F5F"/>
                </a:solidFill>
                <a:latin typeface="Georgia"/>
                <a:cs typeface="Georgia"/>
              </a:rPr>
              <a:t>(all </a:t>
            </a:r>
            <a:r>
              <a:rPr lang="en-US" sz="3600" dirty="0">
                <a:solidFill>
                  <a:srgbClr val="5F5F5F"/>
                </a:solidFill>
                <a:latin typeface="Consolas"/>
                <a:cs typeface="Consolas"/>
              </a:rPr>
              <a:t>&lt;</a:t>
            </a:r>
            <a:r>
              <a:rPr lang="en-US" sz="3600" dirty="0">
                <a:solidFill>
                  <a:srgbClr val="7F007F"/>
                </a:solidFill>
                <a:latin typeface="Consolas"/>
                <a:cs typeface="Consolas"/>
              </a:rPr>
              <a:t>p</a:t>
            </a:r>
            <a:r>
              <a:rPr lang="en-US" sz="3600" dirty="0">
                <a:solidFill>
                  <a:srgbClr val="5F5F5F"/>
                </a:solidFill>
                <a:latin typeface="Consolas"/>
                <a:cs typeface="Consolas"/>
              </a:rPr>
              <a:t>&gt;</a:t>
            </a:r>
            <a:r>
              <a:rPr lang="en-US" sz="3600" spc="-1155" dirty="0">
                <a:solidFill>
                  <a:srgbClr val="5F5F5F"/>
                </a:solidFill>
                <a:latin typeface="Consolas"/>
                <a:cs typeface="Consolas"/>
              </a:rPr>
              <a:t> </a:t>
            </a:r>
            <a:r>
              <a:rPr lang="en-US" sz="3600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lang="en-US" sz="3600" spc="-5" dirty="0">
                <a:solidFill>
                  <a:srgbClr val="5F5F5F"/>
                </a:solidFill>
                <a:latin typeface="Georgia"/>
                <a:cs typeface="Georgia"/>
              </a:rPr>
              <a:t>tags in the </a:t>
            </a:r>
            <a:r>
              <a:rPr lang="en-US" sz="3600" dirty="0">
                <a:solidFill>
                  <a:srgbClr val="5F5F5F"/>
                </a:solidFill>
                <a:latin typeface="Georgia"/>
                <a:cs typeface="Georgia"/>
              </a:rPr>
              <a:t>HTML)</a:t>
            </a:r>
            <a:endParaRPr lang="en-US" sz="3600" dirty="0">
              <a:latin typeface="Georgia"/>
              <a:cs typeface="Georgia"/>
            </a:endParaRPr>
          </a:p>
          <a:p>
            <a:pPr marL="571500" indent="-558800">
              <a:lnSpc>
                <a:spcPct val="100000"/>
              </a:lnSpc>
              <a:spcBef>
                <a:spcPts val="3540"/>
              </a:spcBef>
              <a:buClr>
                <a:schemeClr val="tx1"/>
              </a:buClr>
              <a:buFont typeface="Symbol"/>
              <a:buChar char=""/>
              <a:tabLst>
                <a:tab pos="570865" algn="l"/>
                <a:tab pos="571500" algn="l"/>
                <a:tab pos="3096895" algn="l"/>
              </a:tabLst>
            </a:pPr>
            <a:r>
              <a:rPr lang="en-US" sz="3600" dirty="0">
                <a:solidFill>
                  <a:srgbClr val="FF0000"/>
                </a:solidFill>
                <a:latin typeface="Consolas"/>
                <a:cs typeface="Consolas"/>
              </a:rPr>
              <a:t>property</a:t>
            </a:r>
            <a:r>
              <a:rPr lang="en-US" sz="3600" b="1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lang="en-US" sz="3600" spc="-5" dirty="0">
                <a:solidFill>
                  <a:srgbClr val="5F5F5F"/>
                </a:solidFill>
                <a:latin typeface="Georgia"/>
                <a:cs typeface="Georgia"/>
              </a:rPr>
              <a:t>is </a:t>
            </a:r>
            <a:r>
              <a:rPr lang="en-US" sz="3600" dirty="0">
                <a:solidFill>
                  <a:srgbClr val="FF0000"/>
                </a:solidFill>
                <a:latin typeface="Consolas"/>
                <a:cs typeface="Consolas"/>
              </a:rPr>
              <a:t>color</a:t>
            </a:r>
          </a:p>
          <a:p>
            <a:pPr marL="571500" indent="-558800">
              <a:lnSpc>
                <a:spcPct val="100000"/>
              </a:lnSpc>
              <a:spcBef>
                <a:spcPts val="3540"/>
              </a:spcBef>
              <a:buClr>
                <a:schemeClr val="tx1"/>
              </a:buClr>
              <a:buFont typeface="Symbol"/>
              <a:buChar char=""/>
              <a:tabLst>
                <a:tab pos="570865" algn="l"/>
                <a:tab pos="571500" algn="l"/>
              </a:tabLst>
            </a:pPr>
            <a:r>
              <a:rPr lang="en-US" sz="3600" dirty="0">
                <a:solidFill>
                  <a:srgbClr val="0000FF"/>
                </a:solidFill>
                <a:latin typeface="Consolas"/>
                <a:cs typeface="Consolas"/>
              </a:rPr>
              <a:t>value</a:t>
            </a:r>
            <a:r>
              <a:rPr lang="en-US" sz="3600" b="1" spc="-55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lang="en-US" sz="3600" spc="-5" dirty="0">
                <a:solidFill>
                  <a:srgbClr val="5F5F5F"/>
                </a:solidFill>
                <a:latin typeface="Georgia"/>
                <a:cs typeface="Georgia"/>
              </a:rPr>
              <a:t>is </a:t>
            </a:r>
            <a:r>
              <a:rPr lang="en-US" sz="3600" dirty="0">
                <a:solidFill>
                  <a:srgbClr val="0000FF"/>
                </a:solidFill>
                <a:latin typeface="Consolas"/>
                <a:cs typeface="Consolas"/>
              </a:rPr>
              <a:t>blue</a:t>
            </a:r>
            <a:r>
              <a:rPr lang="en-US" sz="3600" b="1" spc="-5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lang="en-US" sz="3600" spc="-5" dirty="0">
                <a:solidFill>
                  <a:srgbClr val="5F5F5F"/>
                </a:solidFill>
                <a:latin typeface="Georgia"/>
                <a:cs typeface="Georgia"/>
              </a:rPr>
              <a:t>(many color names are supported, or use the hex code </a:t>
            </a:r>
            <a:r>
              <a:rPr lang="en-US" sz="3600" dirty="0">
                <a:solidFill>
                  <a:srgbClr val="0000FF"/>
                </a:solidFill>
                <a:latin typeface="Consolas"/>
                <a:cs typeface="Consolas"/>
              </a:rPr>
              <a:t>#0000ff</a:t>
            </a:r>
            <a:r>
              <a:rPr lang="en-US" sz="3600" spc="-5" dirty="0">
                <a:solidFill>
                  <a:srgbClr val="5F5F5F"/>
                </a:solidFill>
                <a:latin typeface="Georgia"/>
                <a:cs typeface="Georgia"/>
              </a:rPr>
              <a:t>)</a:t>
            </a:r>
          </a:p>
          <a:p>
            <a:pPr marL="1134745">
              <a:lnSpc>
                <a:spcPct val="100000"/>
              </a:lnSpc>
            </a:pPr>
            <a:endParaRPr lang="en-US" sz="5400" spc="-5" dirty="0">
              <a:solidFill>
                <a:srgbClr val="5F5F5F"/>
              </a:solidFill>
              <a:latin typeface="Georgi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1856129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686300" y="4241800"/>
            <a:ext cx="3630295" cy="1181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295"/>
              </a:lnSpc>
            </a:pPr>
            <a:r>
              <a:rPr sz="7800"/>
              <a:t>QUESTIONS?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2">
            <a:extLst>
              <a:ext uri="{FF2B5EF4-FFF2-40B4-BE49-F238E27FC236}">
                <a16:creationId xmlns:a16="http://schemas.microsoft.com/office/drawing/2014/main" id="{7AED57F6-338F-41E4-B274-31DBE2A53E8D}"/>
              </a:ext>
            </a:extLst>
          </p:cNvPr>
          <p:cNvSpPr/>
          <p:nvPr/>
        </p:nvSpPr>
        <p:spPr>
          <a:xfrm>
            <a:off x="0" y="0"/>
            <a:ext cx="13004800" cy="9723120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79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79"/>
                </a:lnTo>
                <a:lnTo>
                  <a:pt x="0" y="1661579"/>
                </a:lnTo>
                <a:close/>
              </a:path>
            </a:pathLst>
          </a:custGeom>
          <a:solidFill>
            <a:srgbClr val="EA99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0" y="0"/>
            <a:ext cx="13004800" cy="9723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606800" y="5880100"/>
            <a:ext cx="5725795" cy="119455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295"/>
              </a:lnSpc>
              <a:tabLst>
                <a:tab pos="1395095" algn="l"/>
              </a:tabLst>
            </a:pPr>
            <a:r>
              <a:rPr lang="en-US" sz="7800"/>
              <a:t>FILE</a:t>
            </a:r>
            <a:r>
              <a:rPr lang="en-US" sz="7800" spc="-45"/>
              <a:t> </a:t>
            </a:r>
            <a:r>
              <a:rPr lang="en-US" sz="7800" spc="-5"/>
              <a:t>ORGANIZATION</a:t>
            </a:r>
            <a:endParaRPr lang="en-US" sz="780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000" y="2810453"/>
            <a:ext cx="2367393" cy="2367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0142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79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79"/>
                </a:lnTo>
                <a:lnTo>
                  <a:pt x="0" y="1661579"/>
                </a:lnTo>
                <a:close/>
              </a:path>
            </a:pathLst>
          </a:custGeom>
          <a:solidFill>
            <a:srgbClr val="EA99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251965" y="2297430"/>
            <a:ext cx="12489435" cy="59181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spc="-5" dirty="0">
                <a:solidFill>
                  <a:srgbClr val="5F5F5F"/>
                </a:solidFill>
                <a:latin typeface="Georgia"/>
                <a:cs typeface="Georgia"/>
              </a:rPr>
              <a:t>Typical files </a:t>
            </a:r>
            <a:r>
              <a:rPr sz="3600" dirty="0">
                <a:solidFill>
                  <a:srgbClr val="5F5F5F"/>
                </a:solidFill>
                <a:latin typeface="Georgia"/>
                <a:cs typeface="Georgia"/>
              </a:rPr>
              <a:t>in a </a:t>
            </a:r>
            <a:r>
              <a:rPr sz="3600" spc="-5" dirty="0">
                <a:solidFill>
                  <a:srgbClr val="5F5F5F"/>
                </a:solidFill>
                <a:latin typeface="Georgia"/>
                <a:cs typeface="Georgia"/>
              </a:rPr>
              <a:t>website</a:t>
            </a:r>
            <a:r>
              <a:rPr sz="3600" spc="-30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600" dirty="0">
                <a:solidFill>
                  <a:srgbClr val="5F5F5F"/>
                </a:solidFill>
                <a:latin typeface="Georgia"/>
                <a:cs typeface="Georgia"/>
              </a:rPr>
              <a:t>include:</a:t>
            </a:r>
            <a:endParaRPr lang="en-US" sz="3600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</a:pPr>
            <a:r>
              <a:rPr lang="en-US" sz="3600" dirty="0">
                <a:solidFill>
                  <a:srgbClr val="5F5F5F"/>
                </a:solidFill>
                <a:latin typeface="Georgia"/>
                <a:cs typeface="Georgia"/>
              </a:rPr>
              <a:t>	</a:t>
            </a:r>
            <a:r>
              <a:rPr lang="en-US" sz="2800" dirty="0">
                <a:solidFill>
                  <a:srgbClr val="5F5F5F"/>
                </a:solidFill>
                <a:latin typeface="Georgia"/>
                <a:cs typeface="Georgia"/>
              </a:rPr>
              <a:t>HTML files (.html)</a:t>
            </a:r>
          </a:p>
          <a:p>
            <a:pPr marL="12700">
              <a:lnSpc>
                <a:spcPct val="100000"/>
              </a:lnSpc>
            </a:pPr>
            <a:r>
              <a:rPr lang="en-US" sz="2800" dirty="0">
                <a:solidFill>
                  <a:srgbClr val="5F5F5F"/>
                </a:solidFill>
                <a:latin typeface="Georgia"/>
                <a:cs typeface="Georgia"/>
              </a:rPr>
              <a:t>	CSS files (.</a:t>
            </a:r>
            <a:r>
              <a:rPr lang="en-US" sz="2800" dirty="0" err="1">
                <a:solidFill>
                  <a:srgbClr val="5F5F5F"/>
                </a:solidFill>
                <a:latin typeface="Georgia"/>
                <a:cs typeface="Georgia"/>
              </a:rPr>
              <a:t>css</a:t>
            </a:r>
            <a:r>
              <a:rPr lang="en-US" sz="2800" dirty="0">
                <a:solidFill>
                  <a:srgbClr val="5F5F5F"/>
                </a:solidFill>
                <a:latin typeface="Georgia"/>
                <a:cs typeface="Georgia"/>
              </a:rPr>
              <a:t>)</a:t>
            </a:r>
          </a:p>
          <a:p>
            <a:pPr marL="12700">
              <a:lnSpc>
                <a:spcPct val="100000"/>
              </a:lnSpc>
            </a:pPr>
            <a:r>
              <a:rPr lang="en-US" sz="2800" dirty="0">
                <a:solidFill>
                  <a:srgbClr val="5F5F5F"/>
                </a:solidFill>
                <a:latin typeface="Georgia"/>
                <a:cs typeface="Georgia"/>
              </a:rPr>
              <a:t>	</a:t>
            </a:r>
            <a:r>
              <a:rPr lang="en-US" sz="2800" dirty="0" err="1">
                <a:solidFill>
                  <a:srgbClr val="5F5F5F"/>
                </a:solidFill>
                <a:latin typeface="Georgia"/>
                <a:cs typeface="Georgia"/>
              </a:rPr>
              <a:t>Javascript</a:t>
            </a:r>
            <a:r>
              <a:rPr lang="en-US" sz="2800" dirty="0">
                <a:solidFill>
                  <a:srgbClr val="5F5F5F"/>
                </a:solidFill>
                <a:latin typeface="Georgia"/>
                <a:cs typeface="Georgia"/>
              </a:rPr>
              <a:t> files (.</a:t>
            </a:r>
            <a:r>
              <a:rPr lang="en-US" sz="2800" dirty="0" err="1">
                <a:solidFill>
                  <a:srgbClr val="5F5F5F"/>
                </a:solidFill>
                <a:latin typeface="Georgia"/>
                <a:cs typeface="Georgia"/>
              </a:rPr>
              <a:t>js</a:t>
            </a:r>
            <a:r>
              <a:rPr lang="en-US" sz="2800" dirty="0">
                <a:solidFill>
                  <a:srgbClr val="5F5F5F"/>
                </a:solidFill>
                <a:latin typeface="Georgia"/>
                <a:cs typeface="Georgia"/>
              </a:rPr>
              <a:t>)</a:t>
            </a:r>
          </a:p>
          <a:p>
            <a:pPr marL="12700">
              <a:lnSpc>
                <a:spcPct val="100000"/>
              </a:lnSpc>
            </a:pPr>
            <a:r>
              <a:rPr lang="en-US" sz="2800" dirty="0">
                <a:solidFill>
                  <a:srgbClr val="5F5F5F"/>
                </a:solidFill>
                <a:latin typeface="Georgia"/>
                <a:cs typeface="Georgia"/>
              </a:rPr>
              <a:t>	Images (.</a:t>
            </a:r>
            <a:r>
              <a:rPr lang="en-US" sz="2800" dirty="0" err="1">
                <a:solidFill>
                  <a:srgbClr val="5F5F5F"/>
                </a:solidFill>
                <a:latin typeface="Georgia"/>
                <a:cs typeface="Georgia"/>
              </a:rPr>
              <a:t>png</a:t>
            </a:r>
            <a:r>
              <a:rPr lang="en-US" sz="2800" dirty="0">
                <a:solidFill>
                  <a:srgbClr val="5F5F5F"/>
                </a:solidFill>
                <a:latin typeface="Georgia"/>
                <a:cs typeface="Georgia"/>
              </a:rPr>
              <a:t>, .jpg, .gif)</a:t>
            </a:r>
            <a:endParaRPr lang="en-US" sz="3600" dirty="0">
              <a:latin typeface="Georgia" panose="02040502050405020303" pitchFamily="18" charset="0"/>
              <a:cs typeface="Georgia"/>
            </a:endParaRPr>
          </a:p>
          <a:p>
            <a:pPr marL="12700">
              <a:lnSpc>
                <a:spcPct val="100000"/>
              </a:lnSpc>
              <a:buSzPct val="69696"/>
              <a:tabLst>
                <a:tab pos="409575" algn="l"/>
                <a:tab pos="410209" algn="l"/>
              </a:tabLst>
            </a:pPr>
            <a:endParaRPr lang="en-US" sz="3600" dirty="0">
              <a:latin typeface="Georgia" panose="02040502050405020303" pitchFamily="18" charset="0"/>
              <a:cs typeface="Georgia"/>
            </a:endParaRPr>
          </a:p>
          <a:p>
            <a:pPr marL="409575" marR="229235" indent="-396875">
              <a:lnSpc>
                <a:spcPts val="3300"/>
              </a:lnSpc>
              <a:buSzPct val="69696"/>
              <a:buFont typeface="Lora"/>
              <a:buChar char="•"/>
              <a:tabLst>
                <a:tab pos="409575" algn="l"/>
                <a:tab pos="410209" algn="l"/>
              </a:tabLst>
            </a:pPr>
            <a:r>
              <a:rPr lang="en-US" sz="3200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Usually </a:t>
            </a:r>
            <a:r>
              <a:rPr lang="en-US" sz="3200" dirty="0" err="1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devs</a:t>
            </a:r>
            <a:r>
              <a:rPr lang="en-US" sz="3200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 make </a:t>
            </a:r>
            <a:r>
              <a:rPr lang="en-US" sz="3200" b="1" spc="-5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subdirectories</a:t>
            </a:r>
            <a:r>
              <a:rPr lang="en-US" sz="3200" spc="-5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 </a:t>
            </a:r>
            <a:r>
              <a:rPr lang="en-US" sz="3200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for media, CSS, and</a:t>
            </a:r>
            <a:r>
              <a:rPr lang="en-US" sz="3200" spc="-60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 </a:t>
            </a:r>
          </a:p>
          <a:p>
            <a:pPr marL="12700" marR="229235">
              <a:lnSpc>
                <a:spcPts val="3300"/>
              </a:lnSpc>
              <a:buSzPct val="69696"/>
              <a:tabLst>
                <a:tab pos="409575" algn="l"/>
                <a:tab pos="410209" algn="l"/>
              </a:tabLst>
            </a:pPr>
            <a:r>
              <a:rPr lang="en-US" sz="3200" spc="-60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	</a:t>
            </a:r>
            <a:r>
              <a:rPr lang="en-US" sz="3200" dirty="0" err="1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Javascript</a:t>
            </a:r>
            <a:r>
              <a:rPr lang="en-US" sz="3200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  </a:t>
            </a:r>
            <a:r>
              <a:rPr lang="en-US" sz="3200" spc="-5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files</a:t>
            </a:r>
          </a:p>
          <a:p>
            <a:pPr marL="12700" marR="229235">
              <a:lnSpc>
                <a:spcPts val="3300"/>
              </a:lnSpc>
              <a:buSzPct val="69696"/>
              <a:tabLst>
                <a:tab pos="409575" algn="l"/>
                <a:tab pos="410209" algn="l"/>
              </a:tabLst>
            </a:pPr>
            <a:endParaRPr lang="en-US" sz="3200" spc="-5" dirty="0">
              <a:solidFill>
                <a:srgbClr val="5F5F5F"/>
              </a:solidFill>
              <a:latin typeface="Georgia" panose="02040502050405020303" pitchFamily="18" charset="0"/>
              <a:cs typeface="Georgia"/>
            </a:endParaRPr>
          </a:p>
          <a:p>
            <a:pPr marL="12700" marR="229235">
              <a:lnSpc>
                <a:spcPts val="3300"/>
              </a:lnSpc>
              <a:buSzPct val="69696"/>
              <a:tabLst>
                <a:tab pos="409575" algn="l"/>
                <a:tab pos="410209" algn="l"/>
              </a:tabLst>
            </a:pPr>
            <a:endParaRPr lang="en-US" sz="3200" spc="-5" dirty="0">
              <a:solidFill>
                <a:srgbClr val="5F5F5F"/>
              </a:solidFill>
              <a:latin typeface="Georgia" panose="02040502050405020303" pitchFamily="18" charset="0"/>
              <a:cs typeface="Georgia"/>
            </a:endParaRPr>
          </a:p>
          <a:p>
            <a:pPr marL="409575" marR="229235" indent="-396875">
              <a:lnSpc>
                <a:spcPts val="3300"/>
              </a:lnSpc>
              <a:buSzPct val="69696"/>
              <a:buFont typeface="Lora"/>
              <a:buChar char="•"/>
              <a:tabLst>
                <a:tab pos="409575" algn="l"/>
                <a:tab pos="410209" algn="l"/>
              </a:tabLst>
            </a:pPr>
            <a:endParaRPr lang="en-US" sz="3600" spc="-5" dirty="0">
              <a:solidFill>
                <a:srgbClr val="5F5F5F"/>
              </a:solidFill>
              <a:latin typeface="Georgia" panose="02040502050405020303" pitchFamily="18" charset="0"/>
              <a:cs typeface="Georgia"/>
            </a:endParaRPr>
          </a:p>
          <a:p>
            <a:pPr marL="409575" marR="229235" indent="-396875">
              <a:lnSpc>
                <a:spcPts val="3300"/>
              </a:lnSpc>
              <a:buSzPct val="69696"/>
              <a:buFont typeface="Lora"/>
              <a:buChar char="•"/>
              <a:tabLst>
                <a:tab pos="409575" algn="l"/>
                <a:tab pos="410209" algn="l"/>
              </a:tabLst>
            </a:pPr>
            <a:endParaRPr lang="en-US" sz="3600" spc="-5" dirty="0">
              <a:solidFill>
                <a:srgbClr val="5F5F5F"/>
              </a:solidFill>
              <a:latin typeface="Georgia" panose="02040502050405020303" pitchFamily="18" charset="0"/>
              <a:cs typeface="Georgia"/>
            </a:endParaRPr>
          </a:p>
          <a:p>
            <a:pPr marL="12700" marR="229235">
              <a:lnSpc>
                <a:spcPts val="3300"/>
              </a:lnSpc>
              <a:buSzPct val="69696"/>
              <a:tabLst>
                <a:tab pos="409575" algn="l"/>
                <a:tab pos="410209" algn="l"/>
              </a:tabLst>
            </a:pPr>
            <a:endParaRPr lang="en-US" sz="3600" spc="-5" dirty="0">
              <a:solidFill>
                <a:srgbClr val="5F5F5F"/>
              </a:solidFill>
              <a:latin typeface="Georgia" panose="02040502050405020303" pitchFamily="18" charset="0"/>
              <a:cs typeface="Georgi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660900" y="406400"/>
            <a:ext cx="3678554" cy="761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sz="5000"/>
              <a:t>FILE</a:t>
            </a:r>
            <a:r>
              <a:rPr sz="5000" spc="-45"/>
              <a:t> </a:t>
            </a:r>
            <a:r>
              <a:rPr sz="5000" spc="-5"/>
              <a:t>ORGANIZATION</a:t>
            </a:r>
            <a:endParaRPr sz="500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8200" y="276997"/>
            <a:ext cx="910646" cy="9106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A120E1F-0B1C-44D8-AE4E-C027AF81D7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9896"/>
          <a:stretch/>
        </p:blipFill>
        <p:spPr>
          <a:xfrm>
            <a:off x="4660900" y="5791200"/>
            <a:ext cx="7595577" cy="3526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0732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79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79"/>
                </a:lnTo>
                <a:lnTo>
                  <a:pt x="0" y="1661579"/>
                </a:lnTo>
                <a:close/>
              </a:path>
            </a:pathLst>
          </a:custGeom>
          <a:solidFill>
            <a:srgbClr val="EA99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873099" y="2600096"/>
            <a:ext cx="10201301" cy="54168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03555" marR="5080" indent="-490855">
              <a:lnSpc>
                <a:spcPct val="100000"/>
              </a:lnSpc>
              <a:buFont typeface="Symbol"/>
              <a:buChar char=""/>
              <a:tabLst>
                <a:tab pos="503555" algn="l"/>
                <a:tab pos="504190" algn="l"/>
              </a:tabLst>
            </a:pPr>
            <a:r>
              <a:rPr lang="en-US" sz="3200" spc="-5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Comment your files – especially if you have unfinished development code, or if you think you may forget </a:t>
            </a:r>
            <a:r>
              <a:rPr lang="en-US" sz="3200" i="1" spc="-5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why</a:t>
            </a:r>
            <a:r>
              <a:rPr lang="en-US" sz="3200" spc="-5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 you made the decision you did</a:t>
            </a:r>
          </a:p>
          <a:p>
            <a:pPr marL="12700" marR="5080">
              <a:lnSpc>
                <a:spcPct val="100000"/>
              </a:lnSpc>
              <a:tabLst>
                <a:tab pos="503555" algn="l"/>
                <a:tab pos="504190" algn="l"/>
              </a:tabLst>
            </a:pPr>
            <a:endParaRPr lang="en-US" sz="3200" spc="-5" dirty="0">
              <a:solidFill>
                <a:srgbClr val="5F5F5F"/>
              </a:solidFill>
              <a:latin typeface="Georgia" panose="02040502050405020303" pitchFamily="18" charset="0"/>
              <a:cs typeface="Georgia"/>
            </a:endParaRPr>
          </a:p>
          <a:p>
            <a:pPr marL="503555" marR="5080" indent="-490855">
              <a:lnSpc>
                <a:spcPct val="100000"/>
              </a:lnSpc>
              <a:buFont typeface="Symbol"/>
              <a:buChar char=""/>
              <a:tabLst>
                <a:tab pos="503555" algn="l"/>
                <a:tab pos="504190" algn="l"/>
              </a:tabLst>
            </a:pPr>
            <a:endParaRPr lang="en-US" sz="3200" spc="-5" dirty="0">
              <a:solidFill>
                <a:srgbClr val="5F5F5F"/>
              </a:solidFill>
              <a:latin typeface="Georgia" panose="02040502050405020303" pitchFamily="18" charset="0"/>
              <a:cs typeface="Georgia"/>
            </a:endParaRPr>
          </a:p>
          <a:p>
            <a:pPr marL="503555" marR="5080" indent="-490855">
              <a:lnSpc>
                <a:spcPct val="100000"/>
              </a:lnSpc>
              <a:buFont typeface="Symbol"/>
              <a:buChar char=""/>
              <a:tabLst>
                <a:tab pos="503555" algn="l"/>
                <a:tab pos="504190" algn="l"/>
              </a:tabLst>
            </a:pPr>
            <a:endParaRPr lang="en-US" sz="3200" spc="-5" dirty="0">
              <a:solidFill>
                <a:srgbClr val="5F5F5F"/>
              </a:solidFill>
              <a:latin typeface="Georgia" panose="02040502050405020303" pitchFamily="18" charset="0"/>
              <a:cs typeface="Georgia"/>
            </a:endParaRPr>
          </a:p>
          <a:p>
            <a:pPr marL="503555" marR="5080" indent="-490855">
              <a:lnSpc>
                <a:spcPct val="100000"/>
              </a:lnSpc>
              <a:buFont typeface="Symbol"/>
              <a:buChar char=""/>
              <a:tabLst>
                <a:tab pos="503555" algn="l"/>
                <a:tab pos="504190" algn="l"/>
              </a:tabLst>
            </a:pPr>
            <a:endParaRPr lang="en-US" sz="3200" spc="-5" dirty="0">
              <a:solidFill>
                <a:srgbClr val="5F5F5F"/>
              </a:solidFill>
              <a:latin typeface="Georgia" panose="02040502050405020303" pitchFamily="18" charset="0"/>
              <a:cs typeface="Georgia"/>
            </a:endParaRPr>
          </a:p>
          <a:p>
            <a:pPr marL="503555" marR="5080" indent="-490855">
              <a:lnSpc>
                <a:spcPct val="100000"/>
              </a:lnSpc>
              <a:buFont typeface="Symbol"/>
              <a:buChar char=""/>
              <a:tabLst>
                <a:tab pos="503555" algn="l"/>
                <a:tab pos="504190" algn="l"/>
              </a:tabLst>
            </a:pPr>
            <a:endParaRPr lang="en-US" sz="3200" spc="-5" dirty="0">
              <a:solidFill>
                <a:srgbClr val="5F5F5F"/>
              </a:solidFill>
              <a:latin typeface="Georgia" panose="02040502050405020303" pitchFamily="18" charset="0"/>
              <a:cs typeface="Georgia"/>
            </a:endParaRPr>
          </a:p>
          <a:p>
            <a:pPr marL="12700" marR="5080">
              <a:lnSpc>
                <a:spcPct val="100000"/>
              </a:lnSpc>
              <a:tabLst>
                <a:tab pos="503555" algn="l"/>
                <a:tab pos="504190" algn="l"/>
              </a:tabLst>
            </a:pPr>
            <a:endParaRPr lang="en-US" sz="3200" spc="-5" dirty="0">
              <a:solidFill>
                <a:srgbClr val="5F5F5F"/>
              </a:solidFill>
              <a:latin typeface="Georgia" panose="02040502050405020303" pitchFamily="18" charset="0"/>
              <a:cs typeface="Georgia"/>
            </a:endParaRPr>
          </a:p>
          <a:p>
            <a:pPr marL="503555" marR="5080" indent="-490855">
              <a:lnSpc>
                <a:spcPct val="100000"/>
              </a:lnSpc>
              <a:buFont typeface="Symbol"/>
              <a:buChar char=""/>
              <a:tabLst>
                <a:tab pos="503555" algn="l"/>
                <a:tab pos="504190" algn="l"/>
              </a:tabLst>
            </a:pPr>
            <a:r>
              <a:rPr lang="en-US" sz="3200" spc="-5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Indent and space out your code so that it’s easier for you to read</a:t>
            </a:r>
            <a:endParaRPr sz="3200" dirty="0">
              <a:solidFill>
                <a:srgbClr val="5F5F5F"/>
              </a:solidFill>
              <a:latin typeface="Georgia" panose="02040502050405020303" pitchFamily="18" charset="0"/>
              <a:cs typeface="Georgia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648200" y="406400"/>
            <a:ext cx="49784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lang="en-US" sz="5000"/>
              <a:t>Code organization</a:t>
            </a:r>
            <a:endParaRPr sz="500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8200" y="276997"/>
            <a:ext cx="910646" cy="91064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3CDC268-0130-4262-BF70-AAAE340DCB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8400" y="4634919"/>
            <a:ext cx="11188507" cy="1347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978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79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79"/>
                </a:lnTo>
                <a:lnTo>
                  <a:pt x="0" y="1661579"/>
                </a:lnTo>
                <a:close/>
              </a:path>
            </a:pathLst>
          </a:custGeom>
          <a:solidFill>
            <a:srgbClr val="EA99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873099" y="2600096"/>
            <a:ext cx="11344301" cy="54168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03555" marR="5080" indent="-490855">
              <a:lnSpc>
                <a:spcPct val="100000"/>
              </a:lnSpc>
              <a:buFont typeface="Arial" panose="020B0604020202020204" pitchFamily="34" charset="0"/>
              <a:buChar char="•"/>
              <a:tabLst>
                <a:tab pos="503555" algn="l"/>
                <a:tab pos="504190" algn="l"/>
              </a:tabLst>
            </a:pPr>
            <a:r>
              <a:rPr lang="en-US" sz="3200" spc="-5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Spaces in folders or file names can cause issues</a:t>
            </a:r>
          </a:p>
          <a:p>
            <a:pPr marL="503555" marR="5080" indent="-490855">
              <a:lnSpc>
                <a:spcPct val="100000"/>
              </a:lnSpc>
              <a:buFont typeface="Arial" panose="020B0604020202020204" pitchFamily="34" charset="0"/>
              <a:buChar char="•"/>
              <a:tabLst>
                <a:tab pos="503555" algn="l"/>
                <a:tab pos="504190" algn="l"/>
              </a:tabLst>
            </a:pPr>
            <a:endParaRPr lang="en-US" sz="3200" spc="-5" dirty="0">
              <a:solidFill>
                <a:srgbClr val="5F5F5F"/>
              </a:solidFill>
              <a:latin typeface="Georgia" panose="02040502050405020303" pitchFamily="18" charset="0"/>
              <a:cs typeface="Times New Roman"/>
            </a:endParaRPr>
          </a:p>
          <a:p>
            <a:pPr marL="960755" marR="5080" lvl="1" indent="-490855">
              <a:buFont typeface="Arial" panose="020B0604020202020204" pitchFamily="34" charset="0"/>
              <a:buChar char="•"/>
              <a:tabLst>
                <a:tab pos="503555" algn="l"/>
                <a:tab pos="504190" algn="l"/>
              </a:tabLst>
            </a:pPr>
            <a:r>
              <a:rPr lang="en-US" sz="3200" spc="-5" dirty="0">
                <a:solidFill>
                  <a:srgbClr val="5F5F5F"/>
                </a:solidFill>
                <a:latin typeface="Georgia" panose="02040502050405020303" pitchFamily="18" charset="0"/>
                <a:cs typeface="Times New Roman"/>
              </a:rPr>
              <a:t>Most </a:t>
            </a:r>
            <a:r>
              <a:rPr lang="en-US" sz="3200" spc="-5" dirty="0" err="1">
                <a:solidFill>
                  <a:srgbClr val="5F5F5F"/>
                </a:solidFill>
                <a:latin typeface="Georgia" panose="02040502050405020303" pitchFamily="18" charset="0"/>
                <a:cs typeface="Times New Roman"/>
              </a:rPr>
              <a:t>devs</a:t>
            </a:r>
            <a:r>
              <a:rPr lang="en-US" sz="3200" spc="-5" dirty="0">
                <a:solidFill>
                  <a:srgbClr val="5F5F5F"/>
                </a:solidFill>
                <a:latin typeface="Georgia" panose="02040502050405020303" pitchFamily="18" charset="0"/>
                <a:cs typeface="Times New Roman"/>
              </a:rPr>
              <a:t> prefer to separate words in files using capitalization, dashes, or underscores</a:t>
            </a:r>
          </a:p>
          <a:p>
            <a:pPr marL="960755" marR="5080" lvl="1" indent="-490855">
              <a:buFont typeface="Arial" panose="020B0604020202020204" pitchFamily="34" charset="0"/>
              <a:buChar char="•"/>
              <a:tabLst>
                <a:tab pos="503555" algn="l"/>
                <a:tab pos="504190" algn="l"/>
              </a:tabLst>
            </a:pPr>
            <a:endParaRPr lang="en-US" sz="3200" spc="-5" dirty="0">
              <a:solidFill>
                <a:srgbClr val="5F5F5F"/>
              </a:solidFill>
              <a:latin typeface="Georgia" panose="02040502050405020303" pitchFamily="18" charset="0"/>
              <a:cs typeface="Times New Roman"/>
            </a:endParaRPr>
          </a:p>
          <a:p>
            <a:pPr marL="469900" marR="5080" lvl="1">
              <a:tabLst>
                <a:tab pos="503555" algn="l"/>
                <a:tab pos="504190" algn="l"/>
              </a:tabLst>
            </a:pPr>
            <a:r>
              <a:rPr lang="en-US" sz="3200" spc="-5" dirty="0" err="1">
                <a:solidFill>
                  <a:srgbClr val="5F5F5F"/>
                </a:solidFill>
                <a:latin typeface="Consolas" panose="020B0609020204030204" pitchFamily="49" charset="0"/>
                <a:cs typeface="Times New Roman"/>
              </a:rPr>
              <a:t>likeThis</a:t>
            </a:r>
            <a:endParaRPr lang="en-US" sz="3200" spc="-5" dirty="0">
              <a:solidFill>
                <a:srgbClr val="5F5F5F"/>
              </a:solidFill>
              <a:latin typeface="Consolas" panose="020B0609020204030204" pitchFamily="49" charset="0"/>
              <a:cs typeface="Times New Roman"/>
            </a:endParaRPr>
          </a:p>
          <a:p>
            <a:pPr marL="469900" marR="5080" lvl="1">
              <a:tabLst>
                <a:tab pos="503555" algn="l"/>
                <a:tab pos="504190" algn="l"/>
              </a:tabLst>
            </a:pPr>
            <a:endParaRPr lang="en-US" sz="3200" spc="-5" dirty="0">
              <a:solidFill>
                <a:srgbClr val="5F5F5F"/>
              </a:solidFill>
              <a:latin typeface="Consolas" panose="020B0609020204030204" pitchFamily="49" charset="0"/>
              <a:cs typeface="Times New Roman"/>
            </a:endParaRPr>
          </a:p>
          <a:p>
            <a:pPr marL="469900" marR="5080" lvl="1">
              <a:tabLst>
                <a:tab pos="503555" algn="l"/>
                <a:tab pos="504190" algn="l"/>
              </a:tabLst>
            </a:pPr>
            <a:r>
              <a:rPr lang="en-US" sz="3200" spc="-5" dirty="0">
                <a:solidFill>
                  <a:srgbClr val="5F5F5F"/>
                </a:solidFill>
                <a:latin typeface="Consolas" panose="020B0609020204030204" pitchFamily="49" charset="0"/>
                <a:cs typeface="Times New Roman"/>
              </a:rPr>
              <a:t>or-this</a:t>
            </a:r>
          </a:p>
          <a:p>
            <a:pPr marL="469900" marR="5080" lvl="1">
              <a:tabLst>
                <a:tab pos="503555" algn="l"/>
                <a:tab pos="504190" algn="l"/>
              </a:tabLst>
            </a:pPr>
            <a:endParaRPr lang="en-US" sz="3200" spc="-5" dirty="0">
              <a:solidFill>
                <a:srgbClr val="5F5F5F"/>
              </a:solidFill>
              <a:latin typeface="Consolas" panose="020B0609020204030204" pitchFamily="49" charset="0"/>
              <a:cs typeface="Times New Roman"/>
            </a:endParaRPr>
          </a:p>
          <a:p>
            <a:pPr marL="469900" marR="5080" lvl="1">
              <a:tabLst>
                <a:tab pos="503555" algn="l"/>
                <a:tab pos="504190" algn="l"/>
              </a:tabLst>
            </a:pPr>
            <a:r>
              <a:rPr lang="en-US" sz="3200" spc="-5" dirty="0" err="1">
                <a:solidFill>
                  <a:srgbClr val="5F5F5F"/>
                </a:solidFill>
                <a:latin typeface="Consolas" panose="020B0609020204030204" pitchFamily="49" charset="0"/>
                <a:cs typeface="Times New Roman"/>
              </a:rPr>
              <a:t>this_is_also_used</a:t>
            </a:r>
            <a:endParaRPr lang="en-US" sz="3200" spc="-5" dirty="0">
              <a:solidFill>
                <a:srgbClr val="5F5F5F"/>
              </a:solidFill>
              <a:latin typeface="Consolas" panose="020B0609020204030204" pitchFamily="49" charset="0"/>
              <a:cs typeface="Times New Roman"/>
            </a:endParaRPr>
          </a:p>
          <a:p>
            <a:pPr marL="960755" marR="5080" lvl="1" indent="-490855">
              <a:buFont typeface="Arial" panose="020B0604020202020204" pitchFamily="34" charset="0"/>
              <a:buChar char="•"/>
              <a:tabLst>
                <a:tab pos="503555" algn="l"/>
                <a:tab pos="504190" algn="l"/>
              </a:tabLst>
            </a:pPr>
            <a:endParaRPr lang="en-US" sz="3200" spc="-5" dirty="0">
              <a:solidFill>
                <a:srgbClr val="5F5F5F"/>
              </a:solidFill>
              <a:latin typeface="Georgia" panose="02040502050405020303" pitchFamily="18" charset="0"/>
              <a:cs typeface="Georgia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648200" y="406400"/>
            <a:ext cx="3717290" cy="761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sz="5000" dirty="0"/>
              <a:t>FILE Naming</a:t>
            </a:r>
            <a:r>
              <a:rPr sz="5000" spc="-100" dirty="0"/>
              <a:t> </a:t>
            </a:r>
            <a:r>
              <a:rPr lang="en-US" sz="5000" dirty="0"/>
              <a:t>RULES</a:t>
            </a:r>
            <a:endParaRPr sz="5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8200" y="276997"/>
            <a:ext cx="910646" cy="910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5545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">
            <a:extLst>
              <a:ext uri="{FF2B5EF4-FFF2-40B4-BE49-F238E27FC236}">
                <a16:creationId xmlns:a16="http://schemas.microsoft.com/office/drawing/2014/main" id="{08BD8393-FA7E-4165-B263-D4C77E5DE315}"/>
              </a:ext>
            </a:extLst>
          </p:cNvPr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79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79"/>
                </a:lnTo>
                <a:lnTo>
                  <a:pt x="0" y="1661579"/>
                </a:lnTo>
                <a:close/>
              </a:path>
            </a:pathLst>
          </a:custGeom>
          <a:solidFill>
            <a:srgbClr val="EA99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299534" y="377126"/>
            <a:ext cx="3987165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lang="en-US" sz="5000" dirty="0" err="1"/>
              <a:t>Url-scuse</a:t>
            </a:r>
            <a:r>
              <a:rPr lang="en-US" sz="5000" dirty="0"/>
              <a:t> me?</a:t>
            </a:r>
            <a:endParaRPr sz="5000" dirty="0"/>
          </a:p>
        </p:txBody>
      </p:sp>
      <p:sp>
        <p:nvSpPr>
          <p:cNvPr id="4" name="object 4"/>
          <p:cNvSpPr txBox="1"/>
          <p:nvPr/>
        </p:nvSpPr>
        <p:spPr>
          <a:xfrm>
            <a:off x="1062266" y="2217343"/>
            <a:ext cx="11383734" cy="67095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1243330">
              <a:lnSpc>
                <a:spcPct val="100000"/>
              </a:lnSpc>
            </a:pPr>
            <a:r>
              <a:rPr lang="en-US" sz="40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A URL is a path to a file, either on your computer or a remote computer (a “server”)</a:t>
            </a:r>
          </a:p>
          <a:p>
            <a:pPr marL="12700" marR="1243330">
              <a:lnSpc>
                <a:spcPct val="100000"/>
              </a:lnSpc>
            </a:pPr>
            <a:endParaRPr lang="en-US" sz="3200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12700" marR="1243330">
              <a:lnSpc>
                <a:spcPct val="100000"/>
              </a:lnSpc>
            </a:pPr>
            <a:endParaRPr lang="en-US" sz="3200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12700" marR="1243330">
              <a:lnSpc>
                <a:spcPct val="100000"/>
              </a:lnSpc>
            </a:pPr>
            <a:r>
              <a:rPr lang="en-US" sz="32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When you type an URL into your browser, it’s navigating to a file stored on a server</a:t>
            </a:r>
          </a:p>
          <a:p>
            <a:pPr marL="12700" marR="1243330">
              <a:lnSpc>
                <a:spcPct val="100000"/>
              </a:lnSpc>
            </a:pPr>
            <a:endParaRPr lang="en-US" sz="3200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12700" marR="1243330">
              <a:lnSpc>
                <a:spcPct val="100000"/>
              </a:lnSpc>
            </a:pPr>
            <a:r>
              <a:rPr lang="en-US" sz="32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When you use an URL in a </a:t>
            </a:r>
            <a:r>
              <a:rPr lang="en-US" sz="3200" spc="-5" dirty="0" err="1">
                <a:solidFill>
                  <a:srgbClr val="FF0000"/>
                </a:solidFill>
                <a:latin typeface="Consolas" panose="020B0609020204030204" pitchFamily="49" charset="0"/>
                <a:cs typeface="Courier New"/>
              </a:rPr>
              <a:t>src</a:t>
            </a:r>
            <a:r>
              <a:rPr lang="en-US" sz="3200" spc="-5" dirty="0">
                <a:solidFill>
                  <a:srgbClr val="FF0000"/>
                </a:solidFill>
                <a:latin typeface="Consolas" panose="020B0609020204030204" pitchFamily="49" charset="0"/>
                <a:cs typeface="Courier New"/>
              </a:rPr>
              <a:t> </a:t>
            </a:r>
            <a:r>
              <a:rPr lang="en-US" sz="32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for an </a:t>
            </a:r>
            <a:r>
              <a:rPr lang="en-US" sz="3200" spc="-5" dirty="0">
                <a:solidFill>
                  <a:srgbClr val="0000FF"/>
                </a:solidFill>
                <a:latin typeface="Consolas" panose="020B0609020204030204" pitchFamily="49" charset="0"/>
                <a:cs typeface="Courier New"/>
              </a:rPr>
              <a:t>&lt;</a:t>
            </a:r>
            <a:r>
              <a:rPr lang="en-US" sz="3200" spc="-5" dirty="0" err="1">
                <a:solidFill>
                  <a:srgbClr val="7F007F"/>
                </a:solidFill>
                <a:latin typeface="Consolas" panose="020B0609020204030204" pitchFamily="49" charset="0"/>
                <a:cs typeface="Courier New"/>
              </a:rPr>
              <a:t>img</a:t>
            </a:r>
            <a:r>
              <a:rPr lang="en-US" sz="3200" spc="-5" dirty="0">
                <a:solidFill>
                  <a:srgbClr val="0000FF"/>
                </a:solidFill>
                <a:latin typeface="Consolas" panose="020B0609020204030204" pitchFamily="49" charset="0"/>
                <a:cs typeface="Courier New"/>
              </a:rPr>
              <a:t>&gt;</a:t>
            </a:r>
            <a:r>
              <a:rPr lang="en-US" sz="3200" spc="-5" dirty="0">
                <a:solidFill>
                  <a:srgbClr val="7F007F"/>
                </a:solidFill>
                <a:latin typeface="Consolas" panose="020B0609020204030204" pitchFamily="49" charset="0"/>
                <a:cs typeface="Courier New"/>
              </a:rPr>
              <a:t> </a:t>
            </a:r>
            <a:r>
              <a:rPr lang="en-US" sz="32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tag, it finds that image by navigating to that location, starting from the folder that the HTML file is inside</a:t>
            </a:r>
          </a:p>
          <a:p>
            <a:pPr marL="12700" marR="1243330">
              <a:lnSpc>
                <a:spcPct val="100000"/>
              </a:lnSpc>
            </a:pPr>
            <a:endParaRPr lang="en-US" sz="3200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12700" marR="1243330">
              <a:lnSpc>
                <a:spcPct val="100000"/>
              </a:lnSpc>
            </a:pPr>
            <a:r>
              <a:rPr lang="en-US" sz="3200" spc="-5" dirty="0">
                <a:solidFill>
                  <a:srgbClr val="0000FF"/>
                </a:solidFill>
                <a:latin typeface="Consolas" panose="020B0609020204030204" pitchFamily="49" charset="0"/>
                <a:cs typeface="Courier New"/>
              </a:rPr>
              <a:t>&lt;</a:t>
            </a:r>
            <a:r>
              <a:rPr lang="en-US" sz="3200" spc="-5" dirty="0" err="1">
                <a:solidFill>
                  <a:srgbClr val="7F007F"/>
                </a:solidFill>
                <a:latin typeface="Consolas" panose="020B0609020204030204" pitchFamily="49" charset="0"/>
                <a:cs typeface="Courier New"/>
              </a:rPr>
              <a:t>img</a:t>
            </a:r>
            <a:r>
              <a:rPr lang="en-US" sz="3200" spc="-5" dirty="0">
                <a:solidFill>
                  <a:srgbClr val="7F007F"/>
                </a:solidFill>
                <a:latin typeface="Consolas" panose="020B0609020204030204" pitchFamily="49" charset="0"/>
                <a:cs typeface="Courier New"/>
              </a:rPr>
              <a:t> </a:t>
            </a:r>
            <a:r>
              <a:rPr lang="en-US" sz="3200" spc="-5" dirty="0" err="1">
                <a:solidFill>
                  <a:srgbClr val="FF0000"/>
                </a:solidFill>
                <a:latin typeface="Consolas" panose="020B0609020204030204" pitchFamily="49" charset="0"/>
                <a:cs typeface="Courier New"/>
              </a:rPr>
              <a:t>src</a:t>
            </a:r>
            <a:r>
              <a:rPr lang="en-US" sz="3200" spc="-5" dirty="0">
                <a:solidFill>
                  <a:srgbClr val="0000FF"/>
                </a:solidFill>
                <a:latin typeface="Consolas" panose="020B0609020204030204" pitchFamily="49" charset="0"/>
                <a:cs typeface="Courier New"/>
              </a:rPr>
              <a:t>="image.gif" </a:t>
            </a:r>
            <a:r>
              <a:rPr lang="en-US" sz="3200" i="1" spc="-5" dirty="0">
                <a:solidFill>
                  <a:srgbClr val="0000FF"/>
                </a:solidFill>
                <a:latin typeface="Consolas" panose="020B0609020204030204" pitchFamily="49" charset="0"/>
                <a:cs typeface="Vivaldi"/>
              </a:rPr>
              <a:t>/</a:t>
            </a:r>
            <a:r>
              <a:rPr lang="en-US" sz="3200" spc="-5" dirty="0">
                <a:solidFill>
                  <a:srgbClr val="0000FF"/>
                </a:solidFill>
                <a:latin typeface="Consolas" panose="020B0609020204030204" pitchFamily="49" charset="0"/>
                <a:cs typeface="Courier New"/>
              </a:rPr>
              <a:t>&gt;</a:t>
            </a:r>
            <a:endParaRPr lang="en-US" sz="3200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12700" marR="1243330">
              <a:lnSpc>
                <a:spcPct val="100000"/>
              </a:lnSpc>
            </a:pPr>
            <a:endParaRPr sz="3600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</p:txBody>
      </p:sp>
    </p:spTree>
    <p:extLst>
      <p:ext uri="{BB962C8B-B14F-4D97-AF65-F5344CB8AC3E}">
        <p14:creationId xmlns:p14="http://schemas.microsoft.com/office/powerpoint/2010/main" val="22342280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">
            <a:extLst>
              <a:ext uri="{FF2B5EF4-FFF2-40B4-BE49-F238E27FC236}">
                <a16:creationId xmlns:a16="http://schemas.microsoft.com/office/drawing/2014/main" id="{8448FFF1-3834-4FF2-9798-3572C843B9FC}"/>
              </a:ext>
            </a:extLst>
          </p:cNvPr>
          <p:cNvSpPr/>
          <p:nvPr/>
        </p:nvSpPr>
        <p:spPr>
          <a:xfrm>
            <a:off x="-25400" y="0"/>
            <a:ext cx="130302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79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79"/>
                </a:lnTo>
                <a:lnTo>
                  <a:pt x="0" y="1661579"/>
                </a:lnTo>
                <a:close/>
              </a:path>
            </a:pathLst>
          </a:custGeom>
          <a:solidFill>
            <a:srgbClr val="EA99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23836" y="2312352"/>
            <a:ext cx="10886440" cy="654025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621665" algn="l"/>
                <a:tab pos="622300" algn="l"/>
              </a:tabLst>
            </a:pPr>
            <a:r>
              <a:rPr sz="3600" b="1" dirty="0">
                <a:solidFill>
                  <a:srgbClr val="5F5F5F"/>
                </a:solidFill>
                <a:latin typeface="Georgia"/>
                <a:cs typeface="Georgia"/>
              </a:rPr>
              <a:t>Absolute paths </a:t>
            </a:r>
            <a:r>
              <a:rPr sz="3600" dirty="0">
                <a:solidFill>
                  <a:srgbClr val="5F5F5F"/>
                </a:solidFill>
                <a:latin typeface="Georgia"/>
                <a:cs typeface="Georgia"/>
              </a:rPr>
              <a:t>are URLs </a:t>
            </a:r>
            <a:r>
              <a:rPr sz="3600" spc="-5" dirty="0">
                <a:solidFill>
                  <a:srgbClr val="5F5F5F"/>
                </a:solidFill>
                <a:latin typeface="Georgia"/>
                <a:cs typeface="Georgia"/>
              </a:rPr>
              <a:t>that </a:t>
            </a:r>
            <a:r>
              <a:rPr sz="3600" dirty="0">
                <a:solidFill>
                  <a:srgbClr val="5F5F5F"/>
                </a:solidFill>
                <a:latin typeface="Georgia"/>
                <a:cs typeface="Georgia"/>
              </a:rPr>
              <a:t>start </a:t>
            </a:r>
            <a:r>
              <a:rPr sz="3600" spc="-5" dirty="0">
                <a:solidFill>
                  <a:srgbClr val="5F5F5F"/>
                </a:solidFill>
                <a:latin typeface="Georgia"/>
                <a:cs typeface="Georgia"/>
              </a:rPr>
              <a:t>with</a:t>
            </a:r>
            <a:r>
              <a:rPr sz="3600" spc="-45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600" b="1" spc="-5" dirty="0">
                <a:solidFill>
                  <a:srgbClr val="5F5F5F"/>
                </a:solidFill>
                <a:latin typeface="Georgia"/>
                <a:cs typeface="Georgia"/>
              </a:rPr>
              <a:t>http</a:t>
            </a:r>
            <a:r>
              <a:rPr lang="en-US" sz="3600" b="1" spc="-5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lang="en-US" sz="3600" spc="-5" dirty="0">
                <a:solidFill>
                  <a:srgbClr val="5F5F5F"/>
                </a:solidFill>
                <a:latin typeface="Georgia"/>
                <a:cs typeface="Georgia"/>
              </a:rPr>
              <a:t>or </a:t>
            </a:r>
            <a:r>
              <a:rPr lang="en-US" sz="3600" b="1" spc="-5" dirty="0">
                <a:solidFill>
                  <a:srgbClr val="5F5F5F"/>
                </a:solidFill>
                <a:latin typeface="Georgia"/>
                <a:cs typeface="Georgia"/>
              </a:rPr>
              <a:t>https</a:t>
            </a:r>
          </a:p>
          <a:p>
            <a:pPr marL="622300" indent="-609600">
              <a:lnSpc>
                <a:spcPct val="100000"/>
              </a:lnSpc>
              <a:buFont typeface="Symbol"/>
              <a:buChar char=""/>
              <a:tabLst>
                <a:tab pos="621665" algn="l"/>
                <a:tab pos="622300" algn="l"/>
              </a:tabLst>
            </a:pPr>
            <a:endParaRPr lang="en-US" sz="3600" b="1" spc="-5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12700">
              <a:tabLst>
                <a:tab pos="621665" algn="l"/>
                <a:tab pos="622300" algn="l"/>
              </a:tabLst>
            </a:pPr>
            <a:r>
              <a:rPr lang="en-US" sz="3600" kern="0" dirty="0">
                <a:solidFill>
                  <a:srgbClr val="0000FF"/>
                </a:solidFill>
                <a:latin typeface="Consolas"/>
                <a:cs typeface="Consolas"/>
              </a:rPr>
              <a:t>	&lt;</a:t>
            </a:r>
            <a:r>
              <a:rPr lang="en-US" sz="3600" kern="0" dirty="0">
                <a:solidFill>
                  <a:srgbClr val="7F007F"/>
                </a:solidFill>
                <a:latin typeface="Consolas"/>
                <a:cs typeface="Consolas"/>
              </a:rPr>
              <a:t>a</a:t>
            </a:r>
            <a:r>
              <a:rPr lang="en-US" sz="3600" kern="0" spc="-80" dirty="0">
                <a:solidFill>
                  <a:srgbClr val="7F007F"/>
                </a:solidFill>
                <a:latin typeface="Consolas"/>
                <a:cs typeface="Consolas"/>
              </a:rPr>
              <a:t> </a:t>
            </a:r>
            <a:r>
              <a:rPr lang="en-US" sz="3600" kern="0" dirty="0" err="1">
                <a:solidFill>
                  <a:srgbClr val="FF5400"/>
                </a:solidFill>
                <a:latin typeface="Consolas"/>
                <a:cs typeface="Consolas"/>
              </a:rPr>
              <a:t>href</a:t>
            </a:r>
            <a:r>
              <a:rPr lang="en-US" sz="3600" kern="0" dirty="0">
                <a:solidFill>
                  <a:srgbClr val="0000FF"/>
                </a:solidFill>
                <a:latin typeface="Consolas"/>
                <a:cs typeface="Consolas"/>
              </a:rPr>
              <a:t>="http://google.com"&gt;</a:t>
            </a:r>
            <a:r>
              <a:rPr lang="en-US" sz="3600" kern="0" dirty="0">
                <a:solidFill>
                  <a:srgbClr val="5F5F5F"/>
                </a:solidFill>
                <a:latin typeface="Consolas"/>
                <a:cs typeface="Consolas"/>
              </a:rPr>
              <a:t>Ubiquitous 	search engine</a:t>
            </a:r>
            <a:r>
              <a:rPr lang="en-US" sz="3600" kern="0" dirty="0">
                <a:solidFill>
                  <a:srgbClr val="0000FF"/>
                </a:solidFill>
                <a:latin typeface="Consolas"/>
                <a:cs typeface="Consolas"/>
              </a:rPr>
              <a:t>&lt;/</a:t>
            </a:r>
            <a:r>
              <a:rPr lang="en-US" sz="3600" kern="0" dirty="0">
                <a:solidFill>
                  <a:srgbClr val="7F007F"/>
                </a:solidFill>
                <a:latin typeface="Consolas"/>
                <a:cs typeface="Consolas"/>
              </a:rPr>
              <a:t>a</a:t>
            </a:r>
            <a:r>
              <a:rPr lang="en-US" sz="3600" kern="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</a:p>
          <a:p>
            <a:pPr marL="622300" indent="-609600">
              <a:lnSpc>
                <a:spcPct val="100000"/>
              </a:lnSpc>
              <a:buFont typeface="Symbol"/>
              <a:buChar char=""/>
              <a:tabLst>
                <a:tab pos="621665" algn="l"/>
                <a:tab pos="622300" algn="l"/>
              </a:tabLst>
            </a:pPr>
            <a:endParaRPr sz="3600" dirty="0">
              <a:latin typeface="Georgia"/>
              <a:cs typeface="Georgia"/>
            </a:endParaRPr>
          </a:p>
          <a:p>
            <a:pPr marL="622300" marR="5080" indent="-609600">
              <a:lnSpc>
                <a:spcPct val="100000"/>
              </a:lnSpc>
              <a:spcBef>
                <a:spcPts val="3900"/>
              </a:spcBef>
              <a:buFont typeface="Symbol"/>
              <a:buChar char=""/>
              <a:tabLst>
                <a:tab pos="621665" algn="l"/>
                <a:tab pos="622300" algn="l"/>
              </a:tabLst>
            </a:pPr>
            <a:r>
              <a:rPr lang="en-US" sz="3600" spc="-5" dirty="0">
                <a:solidFill>
                  <a:srgbClr val="5F5F5F"/>
                </a:solidFill>
                <a:latin typeface="Georgia"/>
                <a:cs typeface="Georgia"/>
              </a:rPr>
              <a:t>Because these files</a:t>
            </a:r>
            <a:r>
              <a:rPr sz="3600" spc="-5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600" dirty="0">
                <a:solidFill>
                  <a:srgbClr val="5F5F5F"/>
                </a:solidFill>
                <a:latin typeface="Georgia"/>
                <a:cs typeface="Georgia"/>
              </a:rPr>
              <a:t>are not </a:t>
            </a:r>
            <a:r>
              <a:rPr sz="3600" spc="-5" dirty="0">
                <a:solidFill>
                  <a:srgbClr val="5F5F5F"/>
                </a:solidFill>
                <a:latin typeface="Georgia"/>
                <a:cs typeface="Georgia"/>
              </a:rPr>
              <a:t>hosted by </a:t>
            </a:r>
            <a:r>
              <a:rPr sz="3600" dirty="0">
                <a:solidFill>
                  <a:srgbClr val="5F5F5F"/>
                </a:solidFill>
                <a:latin typeface="Georgia"/>
                <a:cs typeface="Georgia"/>
              </a:rPr>
              <a:t>you,</a:t>
            </a:r>
            <a:r>
              <a:rPr sz="3600" spc="-5" dirty="0">
                <a:solidFill>
                  <a:srgbClr val="5F5F5F"/>
                </a:solidFill>
                <a:latin typeface="Georgia"/>
                <a:cs typeface="Georgia"/>
              </a:rPr>
              <a:t> if someone </a:t>
            </a:r>
            <a:r>
              <a:rPr sz="3600" dirty="0">
                <a:solidFill>
                  <a:srgbClr val="5F5F5F"/>
                </a:solidFill>
                <a:latin typeface="Georgia"/>
                <a:cs typeface="Georgia"/>
              </a:rPr>
              <a:t>renames  or </a:t>
            </a:r>
            <a:r>
              <a:rPr sz="3600" spc="-5" dirty="0">
                <a:solidFill>
                  <a:srgbClr val="5F5F5F"/>
                </a:solidFill>
                <a:latin typeface="Georgia"/>
                <a:cs typeface="Georgia"/>
              </a:rPr>
              <a:t>deletes the </a:t>
            </a:r>
            <a:r>
              <a:rPr sz="3600" spc="15" dirty="0">
                <a:solidFill>
                  <a:srgbClr val="5F5F5F"/>
                </a:solidFill>
                <a:latin typeface="Georgia"/>
                <a:cs typeface="Georgia"/>
              </a:rPr>
              <a:t>file, </a:t>
            </a:r>
            <a:r>
              <a:rPr sz="3600" dirty="0">
                <a:solidFill>
                  <a:srgbClr val="5F5F5F"/>
                </a:solidFill>
                <a:latin typeface="Georgia"/>
                <a:cs typeface="Georgia"/>
              </a:rPr>
              <a:t>your link </a:t>
            </a:r>
            <a:r>
              <a:rPr sz="3600" spc="-5" dirty="0">
                <a:solidFill>
                  <a:srgbClr val="5F5F5F"/>
                </a:solidFill>
                <a:latin typeface="Georgia"/>
                <a:cs typeface="Georgia"/>
              </a:rPr>
              <a:t>will be</a:t>
            </a:r>
            <a:r>
              <a:rPr sz="3600" spc="-45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600" dirty="0">
                <a:solidFill>
                  <a:srgbClr val="5F5F5F"/>
                </a:solidFill>
                <a:latin typeface="Georgia"/>
                <a:cs typeface="Georgia"/>
              </a:rPr>
              <a:t>broken</a:t>
            </a:r>
            <a:endParaRPr lang="en-US" sz="3600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622300" marR="5080" indent="-609600">
              <a:lnSpc>
                <a:spcPct val="100000"/>
              </a:lnSpc>
              <a:spcBef>
                <a:spcPts val="3900"/>
              </a:spcBef>
              <a:buFont typeface="Symbol"/>
              <a:buChar char=""/>
              <a:tabLst>
                <a:tab pos="621665" algn="l"/>
                <a:tab pos="622300" algn="l"/>
              </a:tabLst>
            </a:pPr>
            <a:endParaRPr lang="en-US" sz="3600" dirty="0">
              <a:solidFill>
                <a:srgbClr val="5F5F5F"/>
              </a:solidFill>
              <a:latin typeface="Georgia"/>
              <a:cs typeface="Georgia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304665" y="381000"/>
            <a:ext cx="4178935" cy="761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sz="5000" dirty="0"/>
              <a:t>absolute FILE</a:t>
            </a:r>
            <a:r>
              <a:rPr sz="5000" spc="-100" dirty="0"/>
              <a:t> </a:t>
            </a:r>
            <a:r>
              <a:rPr sz="5000" dirty="0"/>
              <a:t>PATHS</a:t>
            </a:r>
          </a:p>
        </p:txBody>
      </p:sp>
    </p:spTree>
    <p:extLst>
      <p:ext uri="{BB962C8B-B14F-4D97-AF65-F5344CB8AC3E}">
        <p14:creationId xmlns:p14="http://schemas.microsoft.com/office/powerpoint/2010/main" val="5840690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752600"/>
          </a:xfrm>
          <a:custGeom>
            <a:avLst/>
            <a:gdLst/>
            <a:ahLst/>
            <a:cxnLst/>
            <a:rect l="l" t="t" r="r" b="b"/>
            <a:pathLst>
              <a:path w="13004800" h="2623820">
                <a:moveTo>
                  <a:pt x="0" y="2623807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2623807"/>
                </a:lnTo>
                <a:lnTo>
                  <a:pt x="0" y="2623807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092200" y="3124200"/>
            <a:ext cx="9889364" cy="42062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1500" indent="-558800">
              <a:lnSpc>
                <a:spcPct val="100000"/>
              </a:lnSpc>
              <a:buFont typeface="Symbol"/>
              <a:buChar char=""/>
              <a:tabLst>
                <a:tab pos="570865" algn="l"/>
                <a:tab pos="571500" algn="l"/>
              </a:tabLst>
            </a:pPr>
            <a:r>
              <a:rPr sz="3300" dirty="0">
                <a:solidFill>
                  <a:srgbClr val="5F5F5F"/>
                </a:solidFill>
                <a:latin typeface="Georgia"/>
                <a:cs typeface="Georgia"/>
              </a:rPr>
              <a:t>Week </a:t>
            </a:r>
            <a:r>
              <a:rPr lang="en-US" sz="3300" dirty="0">
                <a:solidFill>
                  <a:srgbClr val="5F5F5F"/>
                </a:solidFill>
                <a:latin typeface="Georgia"/>
                <a:cs typeface="Georgia"/>
              </a:rPr>
              <a:t>One</a:t>
            </a:r>
            <a:r>
              <a:rPr sz="3300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300" spc="-5" dirty="0">
                <a:solidFill>
                  <a:srgbClr val="5F5F5F"/>
                </a:solidFill>
                <a:latin typeface="Georgia"/>
                <a:cs typeface="Georgia"/>
              </a:rPr>
              <a:t>review </a:t>
            </a:r>
            <a:r>
              <a:rPr sz="3300" dirty="0">
                <a:solidFill>
                  <a:srgbClr val="5F5F5F"/>
                </a:solidFill>
                <a:latin typeface="Georgia"/>
                <a:cs typeface="Georgia"/>
              </a:rPr>
              <a:t>and</a:t>
            </a:r>
            <a:r>
              <a:rPr sz="3300" spc="-45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300" spc="-5" dirty="0">
                <a:solidFill>
                  <a:srgbClr val="5F5F5F"/>
                </a:solidFill>
                <a:latin typeface="Georgia"/>
                <a:cs typeface="Georgia"/>
              </a:rPr>
              <a:t>questions</a:t>
            </a:r>
            <a:endParaRPr sz="3300" dirty="0">
              <a:latin typeface="Georgia"/>
              <a:cs typeface="Georgia"/>
            </a:endParaRPr>
          </a:p>
          <a:p>
            <a:pPr marL="571500" indent="-558800">
              <a:lnSpc>
                <a:spcPct val="100000"/>
              </a:lnSpc>
              <a:spcBef>
                <a:spcPts val="3000"/>
              </a:spcBef>
              <a:buFont typeface="Symbol"/>
              <a:buChar char=""/>
              <a:tabLst>
                <a:tab pos="570865" algn="l"/>
                <a:tab pos="571500" algn="l"/>
              </a:tabLst>
            </a:pPr>
            <a:r>
              <a:rPr lang="en-US" sz="3300" dirty="0">
                <a:solidFill>
                  <a:srgbClr val="5F5F5F"/>
                </a:solidFill>
                <a:latin typeface="Georgia"/>
                <a:cs typeface="Georgia"/>
              </a:rPr>
              <a:t>File organization</a:t>
            </a:r>
          </a:p>
          <a:p>
            <a:pPr marL="571500" indent="-558800">
              <a:lnSpc>
                <a:spcPct val="100000"/>
              </a:lnSpc>
              <a:spcBef>
                <a:spcPts val="3000"/>
              </a:spcBef>
              <a:buFont typeface="Symbol"/>
              <a:buChar char=""/>
              <a:tabLst>
                <a:tab pos="570865" algn="l"/>
                <a:tab pos="571500" algn="l"/>
              </a:tabLst>
            </a:pPr>
            <a:r>
              <a:rPr lang="en-US" sz="3300" dirty="0">
                <a:solidFill>
                  <a:srgbClr val="5F5F5F"/>
                </a:solidFill>
                <a:latin typeface="Georgia"/>
                <a:cs typeface="Georgia"/>
              </a:rPr>
              <a:t>CSS Box Model: margin and padding</a:t>
            </a:r>
          </a:p>
          <a:p>
            <a:pPr marL="571500" indent="-558800">
              <a:lnSpc>
                <a:spcPct val="100000"/>
              </a:lnSpc>
              <a:spcBef>
                <a:spcPts val="3529"/>
              </a:spcBef>
              <a:buFont typeface="Symbol"/>
              <a:buChar char=""/>
              <a:tabLst>
                <a:tab pos="570865" algn="l"/>
                <a:tab pos="571500" algn="l"/>
              </a:tabLst>
            </a:pPr>
            <a:r>
              <a:rPr lang="en-US" sz="3300" spc="-5" dirty="0">
                <a:solidFill>
                  <a:srgbClr val="5F5F5F"/>
                </a:solidFill>
                <a:latin typeface="Georgia"/>
                <a:cs typeface="Georgia"/>
              </a:rPr>
              <a:t>Background images and gradients with CSS</a:t>
            </a:r>
          </a:p>
          <a:p>
            <a:pPr marL="571500" indent="-558800">
              <a:lnSpc>
                <a:spcPct val="100000"/>
              </a:lnSpc>
              <a:spcBef>
                <a:spcPts val="3529"/>
              </a:spcBef>
              <a:buFont typeface="Symbol"/>
              <a:buChar char=""/>
              <a:tabLst>
                <a:tab pos="570865" algn="l"/>
                <a:tab pos="571500" algn="l"/>
              </a:tabLst>
            </a:pPr>
            <a:r>
              <a:rPr lang="en-US" sz="3300" spc="-5" dirty="0">
                <a:solidFill>
                  <a:srgbClr val="5F5F5F"/>
                </a:solidFill>
                <a:latin typeface="Georgia"/>
                <a:cs typeface="Georgia"/>
              </a:rPr>
              <a:t>Make a hero banner!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118100" y="533400"/>
            <a:ext cx="367411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lang="en-US" dirty="0"/>
              <a:t>today</a:t>
            </a:r>
            <a:endParaRPr spc="-5" dirty="0"/>
          </a:p>
        </p:txBody>
      </p:sp>
      <p:sp>
        <p:nvSpPr>
          <p:cNvPr id="5" name="object 5"/>
          <p:cNvSpPr/>
          <p:nvPr/>
        </p:nvSpPr>
        <p:spPr>
          <a:xfrm>
            <a:off x="4165600" y="558800"/>
            <a:ext cx="736600" cy="74482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">
            <a:extLst>
              <a:ext uri="{FF2B5EF4-FFF2-40B4-BE49-F238E27FC236}">
                <a16:creationId xmlns:a16="http://schemas.microsoft.com/office/drawing/2014/main" id="{73C26A68-E78F-431C-ADCE-9BED28AF37AE}"/>
              </a:ext>
            </a:extLst>
          </p:cNvPr>
          <p:cNvSpPr/>
          <p:nvPr/>
        </p:nvSpPr>
        <p:spPr>
          <a:xfrm>
            <a:off x="-25400" y="0"/>
            <a:ext cx="130302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79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79"/>
                </a:lnTo>
                <a:lnTo>
                  <a:pt x="0" y="1661579"/>
                </a:lnTo>
                <a:close/>
              </a:path>
            </a:pathLst>
          </a:custGeom>
          <a:solidFill>
            <a:srgbClr val="EA99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299534" y="377126"/>
            <a:ext cx="5174666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lang="en-US" sz="5000" dirty="0"/>
              <a:t>Relative file Paths</a:t>
            </a:r>
            <a:endParaRPr sz="5000" dirty="0"/>
          </a:p>
        </p:txBody>
      </p:sp>
      <p:sp>
        <p:nvSpPr>
          <p:cNvPr id="4" name="object 4"/>
          <p:cNvSpPr txBox="1"/>
          <p:nvPr/>
        </p:nvSpPr>
        <p:spPr>
          <a:xfrm>
            <a:off x="1092200" y="2209800"/>
            <a:ext cx="11231334" cy="64017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tabLst>
                <a:tab pos="621665" algn="l"/>
                <a:tab pos="622300" algn="l"/>
              </a:tabLst>
            </a:pPr>
            <a:r>
              <a:rPr lang="en-US" sz="3600" b="1" dirty="0">
                <a:solidFill>
                  <a:srgbClr val="5F5F5F"/>
                </a:solidFill>
                <a:latin typeface="Georgia"/>
                <a:cs typeface="Georgia"/>
              </a:rPr>
              <a:t>Relative paths </a:t>
            </a:r>
            <a:r>
              <a:rPr lang="en-US" sz="3600" dirty="0">
                <a:solidFill>
                  <a:srgbClr val="5F5F5F"/>
                </a:solidFill>
                <a:latin typeface="Georgia"/>
                <a:cs typeface="Georgia"/>
              </a:rPr>
              <a:t>are URLs that are located </a:t>
            </a:r>
            <a:r>
              <a:rPr lang="en-US" sz="3600" b="1" dirty="0">
                <a:solidFill>
                  <a:srgbClr val="5F5F5F"/>
                </a:solidFill>
                <a:latin typeface="Georgia"/>
                <a:cs typeface="Georgia"/>
              </a:rPr>
              <a:t>relative</a:t>
            </a:r>
            <a:r>
              <a:rPr lang="en-US" sz="3600" dirty="0">
                <a:solidFill>
                  <a:srgbClr val="5F5F5F"/>
                </a:solidFill>
                <a:latin typeface="Georgia"/>
                <a:cs typeface="Georgia"/>
              </a:rPr>
              <a:t> to your current file</a:t>
            </a:r>
            <a:endParaRPr lang="en-US" sz="3600" b="1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655955" marR="243204" indent="-457200">
              <a:spcBef>
                <a:spcPts val="3190"/>
              </a:spcBef>
              <a:buFont typeface="Arial" panose="020B0604020202020204" pitchFamily="34" charset="0"/>
              <a:buChar char="•"/>
              <a:tabLst>
                <a:tab pos="808355" algn="l"/>
                <a:tab pos="808990" algn="l"/>
              </a:tabLst>
            </a:pPr>
            <a:r>
              <a:rPr lang="en-US" sz="3200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Relative paths start with / or ../ or are a filename</a:t>
            </a:r>
          </a:p>
          <a:p>
            <a:pPr marL="655955" marR="243204" indent="-457200">
              <a:spcBef>
                <a:spcPts val="3190"/>
              </a:spcBef>
              <a:buFont typeface="Arial" panose="020B0604020202020204" pitchFamily="34" charset="0"/>
              <a:buChar char="•"/>
              <a:tabLst>
                <a:tab pos="808355" algn="l"/>
                <a:tab pos="808990" algn="l"/>
              </a:tabLst>
            </a:pPr>
            <a:r>
              <a:rPr lang="en-US" sz="3200" spc="-5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Any files that are saved on your local drive should be linked using </a:t>
            </a:r>
            <a:r>
              <a:rPr lang="en-US" sz="3200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relative </a:t>
            </a:r>
            <a:r>
              <a:rPr lang="en-US" sz="3200" spc="-5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paths </a:t>
            </a:r>
            <a:endParaRPr lang="en-US" sz="3200" dirty="0">
              <a:solidFill>
                <a:srgbClr val="5F5F5F"/>
              </a:solidFill>
              <a:latin typeface="Georgia" panose="02040502050405020303" pitchFamily="18" charset="0"/>
              <a:cs typeface="Georgia"/>
            </a:endParaRPr>
          </a:p>
          <a:p>
            <a:pPr marL="655955" marR="243204" indent="-457200">
              <a:spcBef>
                <a:spcPts val="3190"/>
              </a:spcBef>
              <a:buFont typeface="Arial" panose="020B0604020202020204" pitchFamily="34" charset="0"/>
              <a:buChar char="•"/>
              <a:tabLst>
                <a:tab pos="808355" algn="l"/>
                <a:tab pos="808990" algn="l"/>
              </a:tabLst>
            </a:pPr>
            <a:endParaRPr lang="en-US" sz="3200" dirty="0">
              <a:latin typeface="Georgia" panose="02040502050405020303" pitchFamily="18" charset="0"/>
              <a:cs typeface="Georgia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lang="en-US" sz="4000" dirty="0">
              <a:latin typeface="Times New Roman"/>
              <a:cs typeface="Times New Roman"/>
            </a:endParaRPr>
          </a:p>
          <a:p>
            <a:pPr>
              <a:spcBef>
                <a:spcPts val="10"/>
              </a:spcBef>
            </a:pPr>
            <a:r>
              <a:rPr lang="en-US" sz="2800" kern="0" dirty="0">
                <a:solidFill>
                  <a:srgbClr val="5F5F5F"/>
                </a:solidFill>
                <a:latin typeface="Consolas"/>
                <a:cs typeface="Consolas"/>
              </a:rPr>
              <a:t>&lt;</a:t>
            </a:r>
            <a:r>
              <a:rPr lang="en-US" sz="2800" kern="0" dirty="0">
                <a:solidFill>
                  <a:srgbClr val="7F007F"/>
                </a:solidFill>
                <a:latin typeface="Consolas"/>
                <a:cs typeface="Consolas"/>
              </a:rPr>
              <a:t>a </a:t>
            </a:r>
            <a:r>
              <a:rPr lang="en-US" sz="2800" kern="0" dirty="0" err="1">
                <a:solidFill>
                  <a:srgbClr val="FF5400"/>
                </a:solidFill>
                <a:latin typeface="Consolas"/>
                <a:cs typeface="Consolas"/>
              </a:rPr>
              <a:t>href</a:t>
            </a:r>
            <a:r>
              <a:rPr lang="en-US" sz="2800" kern="0" dirty="0">
                <a:solidFill>
                  <a:srgbClr val="5F5F5F"/>
                </a:solidFill>
                <a:latin typeface="Consolas"/>
                <a:cs typeface="Consolas"/>
              </a:rPr>
              <a:t>="</a:t>
            </a:r>
            <a:r>
              <a:rPr lang="en-US" sz="2800" kern="0" dirty="0">
                <a:solidFill>
                  <a:srgbClr val="0000FF"/>
                </a:solidFill>
                <a:latin typeface="Consolas"/>
                <a:cs typeface="Consolas"/>
              </a:rPr>
              <a:t>other-page.html</a:t>
            </a:r>
            <a:r>
              <a:rPr lang="en-US" sz="2800" kern="0" dirty="0">
                <a:solidFill>
                  <a:srgbClr val="5F5F5F"/>
                </a:solidFill>
                <a:latin typeface="Consolas"/>
                <a:cs typeface="Consolas"/>
              </a:rPr>
              <a:t>"&gt;Link to another</a:t>
            </a:r>
            <a:r>
              <a:rPr lang="en-US" sz="2800" kern="0" spc="-65" dirty="0">
                <a:solidFill>
                  <a:srgbClr val="5F5F5F"/>
                </a:solidFill>
                <a:latin typeface="Consolas"/>
                <a:cs typeface="Consolas"/>
              </a:rPr>
              <a:t> </a:t>
            </a:r>
            <a:r>
              <a:rPr lang="en-US" sz="2800" kern="0" spc="-5" dirty="0">
                <a:solidFill>
                  <a:srgbClr val="5F5F5F"/>
                </a:solidFill>
                <a:latin typeface="Consolas"/>
                <a:cs typeface="Consolas"/>
              </a:rPr>
              <a:t>page on my website that is in the same folder&lt;/</a:t>
            </a:r>
            <a:r>
              <a:rPr lang="en-US" sz="2800" kern="0" spc="-5" dirty="0">
                <a:solidFill>
                  <a:srgbClr val="7F007F"/>
                </a:solidFill>
                <a:latin typeface="Consolas"/>
                <a:cs typeface="Consolas"/>
              </a:rPr>
              <a:t>a</a:t>
            </a:r>
            <a:r>
              <a:rPr lang="en-US" sz="2800" kern="0" spc="-5" dirty="0">
                <a:solidFill>
                  <a:srgbClr val="5F5F5F"/>
                </a:solidFill>
                <a:latin typeface="Consolas"/>
                <a:cs typeface="Consolas"/>
              </a:rPr>
              <a:t>&gt;</a:t>
            </a:r>
          </a:p>
          <a:p>
            <a:pPr>
              <a:spcBef>
                <a:spcPts val="10"/>
              </a:spcBef>
            </a:pPr>
            <a:endParaRPr lang="en-US" sz="40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886429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">
            <a:extLst>
              <a:ext uri="{FF2B5EF4-FFF2-40B4-BE49-F238E27FC236}">
                <a16:creationId xmlns:a16="http://schemas.microsoft.com/office/drawing/2014/main" id="{73C26A68-E78F-431C-ADCE-9BED28AF37AE}"/>
              </a:ext>
            </a:extLst>
          </p:cNvPr>
          <p:cNvSpPr/>
          <p:nvPr/>
        </p:nvSpPr>
        <p:spPr>
          <a:xfrm>
            <a:off x="-25400" y="0"/>
            <a:ext cx="130302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79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79"/>
                </a:lnTo>
                <a:lnTo>
                  <a:pt x="0" y="1661579"/>
                </a:lnTo>
                <a:close/>
              </a:path>
            </a:pathLst>
          </a:custGeom>
          <a:solidFill>
            <a:srgbClr val="EA99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299534" y="377126"/>
            <a:ext cx="5174666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lang="en-US" sz="5000" dirty="0"/>
              <a:t>Relative file Paths</a:t>
            </a:r>
            <a:endParaRPr sz="5000" dirty="0"/>
          </a:p>
        </p:txBody>
      </p:sp>
      <p:sp>
        <p:nvSpPr>
          <p:cNvPr id="4" name="object 4"/>
          <p:cNvSpPr txBox="1"/>
          <p:nvPr/>
        </p:nvSpPr>
        <p:spPr>
          <a:xfrm>
            <a:off x="1092200" y="2209800"/>
            <a:ext cx="11231334" cy="470898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tabLst>
                <a:tab pos="621665" algn="l"/>
                <a:tab pos="622300" algn="l"/>
              </a:tabLst>
            </a:pPr>
            <a:endParaRPr lang="en-US" sz="3600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12700" marR="5080">
              <a:tabLst>
                <a:tab pos="621665" algn="l"/>
                <a:tab pos="622300" algn="l"/>
              </a:tabLst>
            </a:pPr>
            <a:r>
              <a:rPr lang="en-US" sz="3600" dirty="0">
                <a:solidFill>
                  <a:srgbClr val="5F5F5F"/>
                </a:solidFill>
                <a:latin typeface="Georgia"/>
                <a:cs typeface="Georgia"/>
              </a:rPr>
              <a:t>Use </a:t>
            </a:r>
            <a:r>
              <a:rPr lang="en-US" sz="3600" spc="-5" dirty="0">
                <a:solidFill>
                  <a:srgbClr val="0000FF"/>
                </a:solidFill>
                <a:latin typeface="Consolas" panose="020B0609020204030204" pitchFamily="49" charset="0"/>
                <a:cs typeface="Courier New"/>
              </a:rPr>
              <a:t>../</a:t>
            </a:r>
            <a:r>
              <a:rPr lang="en-US" sz="3600" dirty="0">
                <a:solidFill>
                  <a:srgbClr val="5F5F5F"/>
                </a:solidFill>
                <a:latin typeface="Georgia"/>
                <a:cs typeface="Georgia"/>
              </a:rPr>
              <a:t> in a path to navigate “up” a directory </a:t>
            </a:r>
            <a:endParaRPr lang="en-US" sz="3600" b="1" dirty="0">
              <a:solidFill>
                <a:srgbClr val="5F5F5F"/>
              </a:solidFill>
              <a:latin typeface="Georgia"/>
              <a:cs typeface="Georgia"/>
            </a:endParaRPr>
          </a:p>
          <a:p>
            <a:pPr>
              <a:spcBef>
                <a:spcPts val="10"/>
              </a:spcBef>
            </a:pPr>
            <a:endParaRPr lang="en-US" sz="4000" dirty="0">
              <a:latin typeface="Times New Roman"/>
              <a:cs typeface="Times New Roman"/>
            </a:endParaRPr>
          </a:p>
          <a:p>
            <a:pPr>
              <a:spcBef>
                <a:spcPts val="10"/>
              </a:spcBef>
            </a:pPr>
            <a:endParaRPr lang="en-US" sz="4000" dirty="0">
              <a:latin typeface="Times New Roman"/>
              <a:cs typeface="Times New Roman"/>
            </a:endParaRPr>
          </a:p>
          <a:p>
            <a:pPr>
              <a:spcBef>
                <a:spcPts val="10"/>
              </a:spcBef>
            </a:pPr>
            <a:endParaRPr lang="en-US" sz="40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lang="en-US" sz="2800" spc="-5" dirty="0">
                <a:solidFill>
                  <a:srgbClr val="0000FF"/>
                </a:solidFill>
                <a:latin typeface="Consolas" panose="020B0609020204030204" pitchFamily="49" charset="0"/>
                <a:cs typeface="Courier New"/>
              </a:rPr>
              <a:t>&lt;</a:t>
            </a:r>
            <a:r>
              <a:rPr lang="en-US" sz="2800" spc="-5" dirty="0" err="1">
                <a:solidFill>
                  <a:srgbClr val="7F007F"/>
                </a:solidFill>
                <a:latin typeface="Consolas" panose="020B0609020204030204" pitchFamily="49" charset="0"/>
                <a:cs typeface="Courier New"/>
              </a:rPr>
              <a:t>img</a:t>
            </a:r>
            <a:r>
              <a:rPr lang="en-US" sz="2800" spc="-5" dirty="0">
                <a:solidFill>
                  <a:srgbClr val="7F007F"/>
                </a:solidFill>
                <a:latin typeface="Consolas" panose="020B0609020204030204" pitchFamily="49" charset="0"/>
                <a:cs typeface="Courier New"/>
              </a:rPr>
              <a:t> </a:t>
            </a:r>
            <a:r>
              <a:rPr lang="en-US" sz="2800" spc="-5" dirty="0" err="1">
                <a:solidFill>
                  <a:srgbClr val="FF0000"/>
                </a:solidFill>
                <a:latin typeface="Consolas" panose="020B0609020204030204" pitchFamily="49" charset="0"/>
                <a:cs typeface="Courier New"/>
              </a:rPr>
              <a:t>src</a:t>
            </a:r>
            <a:r>
              <a:rPr lang="en-US" sz="2800" spc="-5" dirty="0">
                <a:solidFill>
                  <a:srgbClr val="0000FF"/>
                </a:solidFill>
                <a:latin typeface="Consolas" panose="020B0609020204030204" pitchFamily="49" charset="0"/>
                <a:cs typeface="Courier New"/>
              </a:rPr>
              <a:t>="image.gif" </a:t>
            </a:r>
            <a:r>
              <a:rPr lang="en-US" sz="2800" i="1" spc="-5" dirty="0">
                <a:solidFill>
                  <a:srgbClr val="0000FF"/>
                </a:solidFill>
                <a:latin typeface="Consolas" panose="020B0609020204030204" pitchFamily="49" charset="0"/>
                <a:cs typeface="Vivaldi"/>
              </a:rPr>
              <a:t>/</a:t>
            </a:r>
            <a:r>
              <a:rPr lang="en-US" sz="2800" spc="-5" dirty="0">
                <a:solidFill>
                  <a:srgbClr val="0000FF"/>
                </a:solidFill>
                <a:latin typeface="Consolas" panose="020B0609020204030204" pitchFamily="49" charset="0"/>
                <a:cs typeface="Courier New"/>
              </a:rPr>
              <a:t>&gt;</a:t>
            </a:r>
            <a:r>
              <a:rPr lang="en-US" sz="2800" spc="-925" dirty="0">
                <a:solidFill>
                  <a:srgbClr val="0000FF"/>
                </a:solidFill>
                <a:latin typeface="Consolas" panose="020B0609020204030204" pitchFamily="49" charset="0"/>
                <a:cs typeface="Courier New"/>
              </a:rPr>
              <a:t> 	                         </a:t>
            </a:r>
            <a:r>
              <a:rPr lang="en-US" sz="2800" spc="-5" dirty="0">
                <a:solidFill>
                  <a:srgbClr val="525252"/>
                </a:solidFill>
                <a:latin typeface="Georgia" panose="02040502050405020303" pitchFamily="18" charset="0"/>
                <a:cs typeface="Georgia"/>
              </a:rPr>
              <a:t>(image.gif is </a:t>
            </a:r>
            <a:r>
              <a:rPr lang="en-US" sz="2800" dirty="0">
                <a:solidFill>
                  <a:srgbClr val="525252"/>
                </a:solidFill>
                <a:latin typeface="Georgia" panose="02040502050405020303" pitchFamily="18" charset="0"/>
                <a:cs typeface="Georgia"/>
              </a:rPr>
              <a:t>in </a:t>
            </a:r>
            <a:r>
              <a:rPr lang="en-US" sz="2800" spc="-5" dirty="0">
                <a:solidFill>
                  <a:srgbClr val="525252"/>
                </a:solidFill>
                <a:latin typeface="Georgia" panose="02040502050405020303" pitchFamily="18" charset="0"/>
                <a:cs typeface="Georgia"/>
              </a:rPr>
              <a:t>same folder)</a:t>
            </a: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endParaRPr lang="en-US" sz="2800" dirty="0">
              <a:latin typeface="Consolas" panose="020B0609020204030204" pitchFamily="49" charset="0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lang="en-US" sz="2800" spc="-5" dirty="0">
                <a:solidFill>
                  <a:srgbClr val="0000FF"/>
                </a:solidFill>
                <a:latin typeface="Consolas" panose="020B0609020204030204" pitchFamily="49" charset="0"/>
                <a:cs typeface="Courier New"/>
              </a:rPr>
              <a:t>&lt;</a:t>
            </a:r>
            <a:r>
              <a:rPr lang="en-US" sz="2800" spc="-5" dirty="0" err="1">
                <a:solidFill>
                  <a:srgbClr val="7F007F"/>
                </a:solidFill>
                <a:latin typeface="Consolas" panose="020B0609020204030204" pitchFamily="49" charset="0"/>
                <a:cs typeface="Courier New"/>
              </a:rPr>
              <a:t>img</a:t>
            </a:r>
            <a:r>
              <a:rPr lang="en-US" sz="2800" spc="-5" dirty="0">
                <a:solidFill>
                  <a:srgbClr val="7F007F"/>
                </a:solidFill>
                <a:latin typeface="Consolas" panose="020B0609020204030204" pitchFamily="49" charset="0"/>
                <a:cs typeface="Courier New"/>
              </a:rPr>
              <a:t> </a:t>
            </a:r>
            <a:r>
              <a:rPr lang="en-US" sz="2800" spc="-5" dirty="0" err="1">
                <a:solidFill>
                  <a:srgbClr val="FF0000"/>
                </a:solidFill>
                <a:latin typeface="Consolas" panose="020B0609020204030204" pitchFamily="49" charset="0"/>
                <a:cs typeface="Courier New"/>
              </a:rPr>
              <a:t>src</a:t>
            </a:r>
            <a:r>
              <a:rPr lang="en-US" sz="2800" spc="-5" dirty="0">
                <a:solidFill>
                  <a:srgbClr val="0000FF"/>
                </a:solidFill>
                <a:latin typeface="Consolas" panose="020B0609020204030204" pitchFamily="49" charset="0"/>
                <a:cs typeface="Courier New"/>
              </a:rPr>
              <a:t>="../images/image.gif" </a:t>
            </a:r>
            <a:r>
              <a:rPr lang="en-US" sz="2800" i="1" spc="-5" dirty="0">
                <a:solidFill>
                  <a:srgbClr val="0000FF"/>
                </a:solidFill>
                <a:latin typeface="Consolas" panose="020B0609020204030204" pitchFamily="49" charset="0"/>
                <a:cs typeface="Vivaldi"/>
              </a:rPr>
              <a:t>/</a:t>
            </a:r>
            <a:r>
              <a:rPr lang="en-US" sz="2800" spc="-5" dirty="0">
                <a:solidFill>
                  <a:srgbClr val="0000FF"/>
                </a:solidFill>
                <a:latin typeface="Consolas" panose="020B0609020204030204" pitchFamily="49" charset="0"/>
                <a:cs typeface="Courier New"/>
              </a:rPr>
              <a:t>&gt;</a:t>
            </a:r>
            <a:r>
              <a:rPr lang="en-US" sz="2800" spc="-5" dirty="0">
                <a:solidFill>
                  <a:srgbClr val="525252"/>
                </a:solidFill>
                <a:latin typeface="Georgia" panose="02040502050405020303" pitchFamily="18" charset="0"/>
                <a:cs typeface="Georgia"/>
              </a:rPr>
              <a:t> (image.gif is </a:t>
            </a:r>
            <a:r>
              <a:rPr lang="en-US" sz="2800" dirty="0">
                <a:solidFill>
                  <a:srgbClr val="525252"/>
                </a:solidFill>
                <a:latin typeface="Georgia" panose="02040502050405020303" pitchFamily="18" charset="0"/>
                <a:cs typeface="Georgia"/>
              </a:rPr>
              <a:t>in </a:t>
            </a:r>
            <a:r>
              <a:rPr lang="en-US" sz="2800" spc="-5" dirty="0">
                <a:solidFill>
                  <a:srgbClr val="525252"/>
                </a:solidFill>
                <a:latin typeface="Georgia" panose="02040502050405020303" pitchFamily="18" charset="0"/>
                <a:cs typeface="Georgia"/>
              </a:rPr>
              <a:t>parent folder)</a:t>
            </a:r>
            <a:endParaRPr lang="en-US" sz="2800" kern="0" dirty="0">
              <a:solidFill>
                <a:srgbClr val="5F5F5F"/>
              </a:solidFill>
              <a:latin typeface="Consolas"/>
              <a:cs typeface="Consolas"/>
            </a:endParaRPr>
          </a:p>
          <a:p>
            <a:pPr>
              <a:lnSpc>
                <a:spcPct val="100000"/>
              </a:lnSpc>
            </a:pPr>
            <a:endParaRPr sz="30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469947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79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79"/>
                </a:lnTo>
                <a:lnTo>
                  <a:pt x="0" y="1661579"/>
                </a:lnTo>
                <a:close/>
              </a:path>
            </a:pathLst>
          </a:custGeom>
          <a:solidFill>
            <a:srgbClr val="EA99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648200" y="406400"/>
            <a:ext cx="49784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lang="en-US" dirty="0" err="1"/>
              <a:t>css</a:t>
            </a:r>
            <a:r>
              <a:rPr lang="en-US" dirty="0"/>
              <a:t> indentation</a:t>
            </a:r>
            <a:endParaRPr sz="5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8200" y="276997"/>
            <a:ext cx="910646" cy="91064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B5C3970-FA22-49BA-89C6-C6DB525B8471}"/>
              </a:ext>
            </a:extLst>
          </p:cNvPr>
          <p:cNvSpPr/>
          <p:nvPr/>
        </p:nvSpPr>
        <p:spPr>
          <a:xfrm>
            <a:off x="644783" y="2819400"/>
            <a:ext cx="5324217" cy="65556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spc="-5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This is one popular way to indent CSS</a:t>
            </a:r>
          </a:p>
          <a:p>
            <a:endParaRPr lang="en-US" sz="3200" spc="-5" dirty="0">
              <a:solidFill>
                <a:srgbClr val="5F5F5F"/>
              </a:solidFill>
              <a:latin typeface="Georgia" panose="02040502050405020303" pitchFamily="18" charset="0"/>
              <a:cs typeface="Georgia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spc="-5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Starting bracket is on the same line as the </a:t>
            </a:r>
            <a:r>
              <a:rPr lang="en-US" sz="3200" dirty="0">
                <a:solidFill>
                  <a:srgbClr val="7F007F"/>
                </a:solidFill>
                <a:latin typeface="Consolas"/>
              </a:rPr>
              <a:t>selector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200" spc="-5" dirty="0">
              <a:solidFill>
                <a:srgbClr val="5F5F5F"/>
              </a:solidFill>
              <a:latin typeface="Georgia" panose="02040502050405020303" pitchFamily="18" charset="0"/>
              <a:cs typeface="Georgia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spc="-5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Each </a:t>
            </a:r>
            <a:r>
              <a:rPr lang="en-US" sz="3200" dirty="0">
                <a:solidFill>
                  <a:srgbClr val="FF0000"/>
                </a:solidFill>
                <a:latin typeface="Consolas"/>
              </a:rPr>
              <a:t>property</a:t>
            </a:r>
            <a:r>
              <a:rPr lang="en-US" sz="3200" spc="-5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 is on its own line, tabbed once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200" spc="-5" dirty="0">
              <a:solidFill>
                <a:srgbClr val="5F5F5F"/>
              </a:solidFill>
              <a:latin typeface="Georgia" panose="02040502050405020303" pitchFamily="18" charset="0"/>
              <a:cs typeface="Georgia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spc="-5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Ending bracket is on its own line</a:t>
            </a:r>
          </a:p>
          <a:p>
            <a:endParaRPr lang="en-US" sz="3600" spc="-5" dirty="0">
              <a:solidFill>
                <a:srgbClr val="5F5F5F"/>
              </a:solidFill>
              <a:latin typeface="Georgia" panose="02040502050405020303" pitchFamily="18" charset="0"/>
              <a:cs typeface="Georgia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B2ABEEB-0FA9-4B3C-BDAD-F9CAB3897E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2571"/>
          <a:stretch/>
        </p:blipFill>
        <p:spPr>
          <a:xfrm>
            <a:off x="6482443" y="2743200"/>
            <a:ext cx="6288314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6497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79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79"/>
                </a:lnTo>
                <a:lnTo>
                  <a:pt x="0" y="1661579"/>
                </a:lnTo>
                <a:close/>
              </a:path>
            </a:pathLst>
          </a:custGeom>
          <a:solidFill>
            <a:srgbClr val="EA99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648200" y="406400"/>
            <a:ext cx="49784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lang="en-US" dirty="0"/>
              <a:t>html indentation</a:t>
            </a:r>
            <a:endParaRPr sz="5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8200" y="276997"/>
            <a:ext cx="910646" cy="91064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B5C3970-FA22-49BA-89C6-C6DB525B8471}"/>
              </a:ext>
            </a:extLst>
          </p:cNvPr>
          <p:cNvSpPr/>
          <p:nvPr/>
        </p:nvSpPr>
        <p:spPr>
          <a:xfrm>
            <a:off x="513020" y="3352800"/>
            <a:ext cx="4562217" cy="51398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spc="-5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This is a standard way to indent HTML</a:t>
            </a:r>
          </a:p>
          <a:p>
            <a:endParaRPr lang="en-US" sz="3200" spc="-5" dirty="0">
              <a:solidFill>
                <a:srgbClr val="5F5F5F"/>
              </a:solidFill>
              <a:latin typeface="Georgia" panose="02040502050405020303" pitchFamily="18" charset="0"/>
              <a:cs typeface="Georgia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spc="-5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Children elements are tabbed once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200" spc="-5" dirty="0">
              <a:solidFill>
                <a:srgbClr val="5F5F5F"/>
              </a:solidFill>
              <a:latin typeface="Georgia" panose="02040502050405020303" pitchFamily="18" charset="0"/>
              <a:cs typeface="Georgia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spc="-5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Most elements are on a new line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spc="-5" dirty="0">
              <a:solidFill>
                <a:srgbClr val="5F5F5F"/>
              </a:solidFill>
              <a:latin typeface="Georgia" panose="02040502050405020303" pitchFamily="18" charset="0"/>
              <a:cs typeface="Georgia"/>
            </a:endParaRPr>
          </a:p>
          <a:p>
            <a:endParaRPr lang="en-US" sz="3600" spc="-5" dirty="0">
              <a:solidFill>
                <a:srgbClr val="5F5F5F"/>
              </a:solidFill>
              <a:latin typeface="Georgia" panose="02040502050405020303" pitchFamily="18" charset="0"/>
              <a:cs typeface="Georgia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8CA709D-74FC-4D1F-86EF-87FBF50A72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r="24345"/>
          <a:stretch/>
        </p:blipFill>
        <p:spPr>
          <a:xfrm>
            <a:off x="5054600" y="2068195"/>
            <a:ext cx="7696200" cy="701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1827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4E6005B4-699B-4764-B060-EA1563D2EFCF}"/>
              </a:ext>
            </a:extLst>
          </p:cNvPr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79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79"/>
                </a:lnTo>
                <a:lnTo>
                  <a:pt x="0" y="1661579"/>
                </a:lnTo>
                <a:close/>
              </a:path>
            </a:pathLst>
          </a:custGeom>
          <a:solidFill>
            <a:srgbClr val="EA99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37000" y="406400"/>
            <a:ext cx="58420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dirty="0"/>
              <a:t>{} CSS</a:t>
            </a:r>
            <a:r>
              <a:rPr lang="en-US" dirty="0"/>
              <a:t> organization</a:t>
            </a:r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1614170" y="2667000"/>
            <a:ext cx="9753600" cy="553997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buSzPct val="74137"/>
              <a:tabLst>
                <a:tab pos="417195" algn="l"/>
                <a:tab pos="417830" algn="l"/>
              </a:tabLst>
            </a:pPr>
            <a:r>
              <a:rPr lang="en-US" sz="3600" spc="-5" dirty="0">
                <a:solidFill>
                  <a:srgbClr val="5F5F5F"/>
                </a:solidFill>
                <a:latin typeface="Georgia"/>
                <a:cs typeface="Georgia"/>
              </a:rPr>
              <a:t>Last week, we made CSS changes directly in the </a:t>
            </a:r>
            <a:r>
              <a:rPr lang="en-US" sz="3600" spc="-5" dirty="0">
                <a:solidFill>
                  <a:srgbClr val="5F5F5F"/>
                </a:solidFill>
                <a:latin typeface="Consolas"/>
                <a:cs typeface="Consolas"/>
              </a:rPr>
              <a:t>&lt;</a:t>
            </a:r>
            <a:r>
              <a:rPr lang="en-US" sz="3600" spc="-5" dirty="0">
                <a:solidFill>
                  <a:srgbClr val="7F007F"/>
                </a:solidFill>
                <a:latin typeface="Consolas"/>
                <a:cs typeface="Consolas"/>
              </a:rPr>
              <a:t>head</a:t>
            </a:r>
            <a:r>
              <a:rPr lang="en-US" sz="3600" spc="-5" dirty="0">
                <a:solidFill>
                  <a:srgbClr val="5F5F5F"/>
                </a:solidFill>
                <a:latin typeface="Consolas"/>
                <a:cs typeface="Consolas"/>
              </a:rPr>
              <a:t>&gt;</a:t>
            </a:r>
            <a:r>
              <a:rPr lang="en-US" sz="3600" spc="-5" dirty="0">
                <a:solidFill>
                  <a:srgbClr val="5F5F5F"/>
                </a:solidFill>
                <a:latin typeface="Georgia"/>
                <a:cs typeface="Georgia"/>
              </a:rPr>
              <a:t> element of our HTML documents</a:t>
            </a:r>
          </a:p>
          <a:p>
            <a:pPr marL="12700">
              <a:lnSpc>
                <a:spcPct val="100000"/>
              </a:lnSpc>
              <a:buSzPct val="74137"/>
              <a:tabLst>
                <a:tab pos="417195" algn="l"/>
                <a:tab pos="417830" algn="l"/>
              </a:tabLst>
            </a:pPr>
            <a:endParaRPr lang="en-US" sz="3600" spc="-5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417195" marR="127000" indent="-404495">
              <a:lnSpc>
                <a:spcPct val="100000"/>
              </a:lnSpc>
              <a:spcBef>
                <a:spcPts val="5"/>
              </a:spcBef>
              <a:buSzPct val="74137"/>
              <a:buFont typeface="Lora"/>
              <a:buChar char="•"/>
              <a:tabLst>
                <a:tab pos="417195" algn="l"/>
                <a:tab pos="417830" algn="l"/>
                <a:tab pos="7371080" algn="l"/>
              </a:tabLst>
            </a:pPr>
            <a:r>
              <a:rPr lang="en-US" sz="3600" dirty="0">
                <a:solidFill>
                  <a:srgbClr val="5F5F5F"/>
                </a:solidFill>
                <a:latin typeface="Georgia"/>
                <a:cs typeface="Georgia"/>
              </a:rPr>
              <a:t>These </a:t>
            </a:r>
            <a:r>
              <a:rPr lang="en-US" sz="3600" b="1" dirty="0">
                <a:solidFill>
                  <a:srgbClr val="5F5F5F"/>
                </a:solidFill>
                <a:latin typeface="Georgia"/>
                <a:cs typeface="Georgia"/>
              </a:rPr>
              <a:t>internal styles </a:t>
            </a:r>
            <a:r>
              <a:rPr lang="en-US" sz="3600" spc="-5" dirty="0">
                <a:solidFill>
                  <a:srgbClr val="5F5F5F"/>
                </a:solidFill>
                <a:latin typeface="Georgia"/>
                <a:cs typeface="Georgia"/>
              </a:rPr>
              <a:t>only apply to that</a:t>
            </a:r>
            <a:r>
              <a:rPr lang="en-US" sz="3600" spc="-50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lang="en-US" sz="3600" spc="-5" dirty="0">
                <a:solidFill>
                  <a:srgbClr val="5F5F5F"/>
                </a:solidFill>
                <a:latin typeface="Georgia"/>
                <a:cs typeface="Georgia"/>
              </a:rPr>
              <a:t>page (but affect every element on that page that is styled)</a:t>
            </a:r>
          </a:p>
          <a:p>
            <a:pPr marL="417195" marR="127000" indent="-404495">
              <a:lnSpc>
                <a:spcPct val="100000"/>
              </a:lnSpc>
              <a:spcBef>
                <a:spcPts val="5"/>
              </a:spcBef>
              <a:buSzPct val="74137"/>
              <a:buFont typeface="Lora"/>
              <a:buChar char="•"/>
              <a:tabLst>
                <a:tab pos="417195" algn="l"/>
                <a:tab pos="417830" algn="l"/>
                <a:tab pos="7371080" algn="l"/>
              </a:tabLst>
            </a:pPr>
            <a:endParaRPr lang="en-US" sz="3600" spc="-5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  <a:buSzPct val="74137"/>
              <a:tabLst>
                <a:tab pos="417195" algn="l"/>
                <a:tab pos="417830" algn="l"/>
              </a:tabLst>
            </a:pPr>
            <a:endParaRPr lang="en-US" sz="3600" spc="-5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  <a:buSzPct val="74137"/>
              <a:tabLst>
                <a:tab pos="417195" algn="l"/>
                <a:tab pos="417830" algn="l"/>
              </a:tabLst>
            </a:pPr>
            <a:endParaRPr lang="en-US" sz="3600" spc="-5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417195" marR="127000" indent="-404495">
              <a:lnSpc>
                <a:spcPct val="100000"/>
              </a:lnSpc>
              <a:spcBef>
                <a:spcPts val="5"/>
              </a:spcBef>
              <a:buSzPct val="74137"/>
              <a:buFont typeface="Lora"/>
              <a:buChar char="•"/>
              <a:tabLst>
                <a:tab pos="417195" algn="l"/>
                <a:tab pos="417830" algn="l"/>
                <a:tab pos="7371080" algn="l"/>
              </a:tabLst>
            </a:pPr>
            <a:endParaRPr lang="en-US" sz="3600" spc="-5" dirty="0">
              <a:solidFill>
                <a:srgbClr val="5F5F5F"/>
              </a:solidFill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982794FB-E541-45C4-A9EA-8CF27D2A8B82}"/>
              </a:ext>
            </a:extLst>
          </p:cNvPr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79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79"/>
                </a:lnTo>
                <a:lnTo>
                  <a:pt x="0" y="1661579"/>
                </a:lnTo>
                <a:close/>
              </a:path>
            </a:pathLst>
          </a:custGeom>
          <a:solidFill>
            <a:srgbClr val="EA99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37000" y="406400"/>
            <a:ext cx="58420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dirty="0"/>
              <a:t>{} CSS</a:t>
            </a:r>
            <a:r>
              <a:rPr lang="en-US" dirty="0"/>
              <a:t> organization</a:t>
            </a:r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1614170" y="2667000"/>
            <a:ext cx="9753600" cy="62170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buSzPct val="74137"/>
              <a:tabLst>
                <a:tab pos="417195" algn="l"/>
                <a:tab pos="417830" algn="l"/>
              </a:tabLst>
            </a:pPr>
            <a:r>
              <a:rPr lang="en-US" sz="3600" dirty="0">
                <a:solidFill>
                  <a:srgbClr val="5F5F5F"/>
                </a:solidFill>
                <a:latin typeface="Georgia"/>
                <a:cs typeface="Georgia"/>
              </a:rPr>
              <a:t>You can also add </a:t>
            </a:r>
            <a:r>
              <a:rPr lang="en-US" sz="3600" b="1" dirty="0">
                <a:solidFill>
                  <a:srgbClr val="5F5F5F"/>
                </a:solidFill>
                <a:latin typeface="Georgia"/>
                <a:cs typeface="Georgia"/>
              </a:rPr>
              <a:t>inline styles </a:t>
            </a:r>
            <a:r>
              <a:rPr lang="en-US" sz="3600" spc="-5" dirty="0">
                <a:solidFill>
                  <a:srgbClr val="5F5F5F"/>
                </a:solidFill>
                <a:latin typeface="Georgia"/>
                <a:cs typeface="Georgia"/>
              </a:rPr>
              <a:t>to </a:t>
            </a:r>
            <a:r>
              <a:rPr lang="en-US" sz="3600" dirty="0">
                <a:solidFill>
                  <a:srgbClr val="5F5F5F"/>
                </a:solidFill>
                <a:latin typeface="Georgia"/>
                <a:cs typeface="Georgia"/>
              </a:rPr>
              <a:t>a </a:t>
            </a:r>
            <a:r>
              <a:rPr lang="en-US" sz="3600" spc="-5" dirty="0">
                <a:solidFill>
                  <a:srgbClr val="5F5F5F"/>
                </a:solidFill>
                <a:latin typeface="Georgia"/>
                <a:cs typeface="Georgia"/>
              </a:rPr>
              <a:t>single element by using the </a:t>
            </a:r>
            <a:r>
              <a:rPr lang="en-US" sz="3600" dirty="0">
                <a:solidFill>
                  <a:srgbClr val="FF0000"/>
                </a:solidFill>
                <a:latin typeface="Consolas"/>
                <a:cs typeface="Consolas"/>
              </a:rPr>
              <a:t>style</a:t>
            </a:r>
            <a:r>
              <a:rPr lang="en-US" sz="3600" spc="-5" dirty="0">
                <a:solidFill>
                  <a:srgbClr val="5F5F5F"/>
                </a:solidFill>
                <a:latin typeface="Georgia"/>
                <a:cs typeface="Georgia"/>
              </a:rPr>
              <a:t> attribute in HTML markup</a:t>
            </a:r>
          </a:p>
          <a:p>
            <a:pPr marL="417195" indent="-404495">
              <a:lnSpc>
                <a:spcPct val="100000"/>
              </a:lnSpc>
              <a:buSzPct val="74137"/>
              <a:buFont typeface="Lora"/>
              <a:buChar char="•"/>
              <a:tabLst>
                <a:tab pos="417195" algn="l"/>
                <a:tab pos="417830" algn="l"/>
              </a:tabLst>
            </a:pPr>
            <a:endParaRPr lang="en-US" sz="3600" spc="-5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  <a:buSzPct val="74137"/>
              <a:tabLst>
                <a:tab pos="417195" algn="l"/>
                <a:tab pos="417830" algn="l"/>
              </a:tabLst>
            </a:pPr>
            <a:endParaRPr lang="en-US" sz="1600" spc="-5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12700">
              <a:buSzPct val="74137"/>
              <a:tabLst>
                <a:tab pos="417195" algn="l"/>
                <a:tab pos="417830" algn="l"/>
              </a:tabLst>
            </a:pPr>
            <a:r>
              <a:rPr lang="pt-BR" sz="3200" dirty="0">
                <a:solidFill>
                  <a:srgbClr val="0000FF"/>
                </a:solidFill>
                <a:latin typeface="Consolas"/>
                <a:cs typeface="Consolas"/>
              </a:rPr>
              <a:t>&lt;</a:t>
            </a:r>
            <a:r>
              <a:rPr lang="pt-BR" sz="3200" dirty="0">
                <a:solidFill>
                  <a:srgbClr val="7F007F"/>
                </a:solidFill>
                <a:latin typeface="Consolas"/>
                <a:cs typeface="Consolas"/>
              </a:rPr>
              <a:t>p</a:t>
            </a:r>
            <a:r>
              <a:rPr lang="pt-BR" sz="3200" spc="-80" dirty="0">
                <a:solidFill>
                  <a:srgbClr val="7F007F"/>
                </a:solidFill>
                <a:latin typeface="Consolas"/>
                <a:cs typeface="Consolas"/>
              </a:rPr>
              <a:t> </a:t>
            </a:r>
            <a:r>
              <a:rPr lang="pt-BR" sz="3200" dirty="0">
                <a:solidFill>
                  <a:srgbClr val="FF0000"/>
                </a:solidFill>
                <a:latin typeface="Consolas"/>
                <a:cs typeface="Consolas"/>
              </a:rPr>
              <a:t>style</a:t>
            </a:r>
            <a:r>
              <a:rPr lang="pt-BR" sz="3200" dirty="0">
                <a:solidFill>
                  <a:srgbClr val="0000FF"/>
                </a:solidFill>
                <a:latin typeface="Consolas"/>
                <a:cs typeface="Consolas"/>
              </a:rPr>
              <a:t>="color: red"&gt;</a:t>
            </a:r>
            <a:r>
              <a:rPr lang="pt-BR" sz="3200" dirty="0">
                <a:solidFill>
                  <a:srgbClr val="333333"/>
                </a:solidFill>
                <a:latin typeface="Consolas"/>
                <a:cs typeface="Consolas"/>
              </a:rPr>
              <a:t>This paragraph is special.</a:t>
            </a:r>
            <a:r>
              <a:rPr lang="pt-BR" sz="3200" dirty="0">
                <a:solidFill>
                  <a:srgbClr val="0000FF"/>
                </a:solidFill>
                <a:latin typeface="Consolas"/>
                <a:cs typeface="Consolas"/>
              </a:rPr>
              <a:t>&lt;/</a:t>
            </a:r>
            <a:r>
              <a:rPr lang="pt-BR" sz="3200" dirty="0">
                <a:solidFill>
                  <a:srgbClr val="7F007F"/>
                </a:solidFill>
                <a:latin typeface="Consolas"/>
                <a:cs typeface="Consolas"/>
              </a:rPr>
              <a:t>p</a:t>
            </a:r>
            <a:r>
              <a:rPr lang="pt-BR" sz="32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  <a:endParaRPr lang="pt-BR" sz="3200" dirty="0">
              <a:latin typeface="Consolas"/>
              <a:cs typeface="Consolas"/>
            </a:endParaRPr>
          </a:p>
          <a:p>
            <a:pPr marL="417195" indent="-404495">
              <a:lnSpc>
                <a:spcPct val="100000"/>
              </a:lnSpc>
              <a:buSzPct val="74137"/>
              <a:buFont typeface="Lora"/>
              <a:buChar char="•"/>
              <a:tabLst>
                <a:tab pos="417195" algn="l"/>
                <a:tab pos="417830" algn="l"/>
              </a:tabLst>
            </a:pPr>
            <a:endParaRPr lang="en-US" sz="3600" spc="-5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584200" indent="-571500">
              <a:lnSpc>
                <a:spcPct val="100000"/>
              </a:lnSpc>
              <a:buSzPct val="74137"/>
              <a:buFont typeface="Arial" panose="020B0604020202020204" pitchFamily="34" charset="0"/>
              <a:buChar char="•"/>
              <a:tabLst>
                <a:tab pos="417195" algn="l"/>
                <a:tab pos="417830" algn="l"/>
              </a:tabLst>
            </a:pPr>
            <a:r>
              <a:rPr lang="en-US" sz="3600" dirty="0">
                <a:solidFill>
                  <a:srgbClr val="5F5F5F"/>
                </a:solidFill>
                <a:latin typeface="Georgia"/>
                <a:cs typeface="Georgia"/>
              </a:rPr>
              <a:t>Inside the </a:t>
            </a:r>
            <a:r>
              <a:rPr lang="en-US" sz="3600" dirty="0">
                <a:solidFill>
                  <a:srgbClr val="FF0000"/>
                </a:solidFill>
                <a:latin typeface="Consolas"/>
                <a:cs typeface="Consolas"/>
              </a:rPr>
              <a:t>style</a:t>
            </a:r>
            <a:r>
              <a:rPr lang="en-US" sz="3600" dirty="0">
                <a:solidFill>
                  <a:srgbClr val="5F5F5F"/>
                </a:solidFill>
                <a:latin typeface="Georgia"/>
                <a:cs typeface="Georgia"/>
              </a:rPr>
              <a:t> attribute, use the same syntax as CSS  (</a:t>
            </a:r>
            <a:r>
              <a:rPr lang="en-US" sz="3200" dirty="0">
                <a:solidFill>
                  <a:srgbClr val="7F007F"/>
                </a:solidFill>
                <a:latin typeface="Consolas"/>
              </a:rPr>
              <a:t>selector</a:t>
            </a:r>
            <a:r>
              <a:rPr lang="en-US" sz="3200" dirty="0">
                <a:solidFill>
                  <a:srgbClr val="0000FF"/>
                </a:solidFill>
                <a:latin typeface="Consolas"/>
              </a:rPr>
              <a:t>: value</a:t>
            </a:r>
            <a:r>
              <a:rPr lang="en-US" sz="3600" dirty="0">
                <a:solidFill>
                  <a:srgbClr val="5F5F5F"/>
                </a:solidFill>
                <a:latin typeface="Georgia"/>
                <a:cs typeface="Georgia"/>
              </a:rPr>
              <a:t>)</a:t>
            </a:r>
          </a:p>
          <a:p>
            <a:pPr marL="584200" indent="-571500">
              <a:lnSpc>
                <a:spcPct val="100000"/>
              </a:lnSpc>
              <a:buSzPct val="74137"/>
              <a:buFont typeface="Arial" panose="020B0604020202020204" pitchFamily="34" charset="0"/>
              <a:buChar char="•"/>
              <a:tabLst>
                <a:tab pos="417195" algn="l"/>
                <a:tab pos="417830" algn="l"/>
              </a:tabLst>
            </a:pPr>
            <a:r>
              <a:rPr lang="en-US" sz="3600" dirty="0">
                <a:solidFill>
                  <a:srgbClr val="5F5F5F"/>
                </a:solidFill>
                <a:latin typeface="Georgia"/>
                <a:cs typeface="Georgia"/>
              </a:rPr>
              <a:t>Typically discouraged, because it can be hard to maintain</a:t>
            </a:r>
            <a:endParaRPr lang="en-US" sz="3600" spc="-5" dirty="0">
              <a:solidFill>
                <a:srgbClr val="5F5F5F"/>
              </a:solidFill>
              <a:latin typeface="Georgi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4223958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77CC8400-CFC2-40D3-9FE7-68E647710E2C}"/>
              </a:ext>
            </a:extLst>
          </p:cNvPr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79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79"/>
                </a:lnTo>
                <a:lnTo>
                  <a:pt x="0" y="1661579"/>
                </a:lnTo>
                <a:close/>
              </a:path>
            </a:pathLst>
          </a:custGeom>
          <a:solidFill>
            <a:srgbClr val="EA99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37000" y="406400"/>
            <a:ext cx="510794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dirty="0"/>
              <a:t>{} CSS </a:t>
            </a:r>
            <a:r>
              <a:rPr lang="en-US" dirty="0"/>
              <a:t>organization</a:t>
            </a:r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1614170" y="2667000"/>
            <a:ext cx="9753600" cy="553997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  <a:buSzPct val="74137"/>
              <a:tabLst>
                <a:tab pos="417195" algn="l"/>
                <a:tab pos="417830" algn="l"/>
              </a:tabLst>
            </a:pPr>
            <a:r>
              <a:rPr lang="en-US" sz="3600" dirty="0">
                <a:solidFill>
                  <a:srgbClr val="5F5F5F"/>
                </a:solidFill>
                <a:latin typeface="Georgia"/>
                <a:cs typeface="Georgia"/>
              </a:rPr>
              <a:t>The most common way to use CSS in the real world is to use an </a:t>
            </a:r>
            <a:r>
              <a:rPr lang="en-US" sz="3600" b="1" dirty="0">
                <a:solidFill>
                  <a:srgbClr val="5F5F5F"/>
                </a:solidFill>
                <a:latin typeface="Georgia"/>
                <a:cs typeface="Georgia"/>
              </a:rPr>
              <a:t>e</a:t>
            </a:r>
            <a:r>
              <a:rPr sz="3600" b="1" dirty="0">
                <a:solidFill>
                  <a:srgbClr val="5F5F5F"/>
                </a:solidFill>
                <a:latin typeface="Georgia"/>
                <a:cs typeface="Georgia"/>
              </a:rPr>
              <a:t>xternal stylesheet</a:t>
            </a:r>
            <a:r>
              <a:rPr lang="en-US" sz="3600" dirty="0">
                <a:solidFill>
                  <a:srgbClr val="5F5F5F"/>
                </a:solidFill>
                <a:latin typeface="Georgia"/>
                <a:cs typeface="Georgia"/>
              </a:rPr>
              <a:t>.</a:t>
            </a:r>
            <a:endParaRPr lang="en-US" sz="3600" b="1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584200" marR="5080" indent="-571500">
              <a:lnSpc>
                <a:spcPct val="100000"/>
              </a:lnSpc>
              <a:buSzPct val="74137"/>
              <a:buFont typeface="Arial" panose="020B0604020202020204" pitchFamily="34" charset="0"/>
              <a:buChar char="•"/>
              <a:tabLst>
                <a:tab pos="417195" algn="l"/>
                <a:tab pos="417830" algn="l"/>
              </a:tabLst>
            </a:pPr>
            <a:endParaRPr lang="en-US" sz="3600" b="1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584200" marR="5080" indent="-571500">
              <a:lnSpc>
                <a:spcPct val="100000"/>
              </a:lnSpc>
              <a:buSzPct val="74137"/>
              <a:buFont typeface="Arial" panose="020B0604020202020204" pitchFamily="34" charset="0"/>
              <a:buChar char="•"/>
              <a:tabLst>
                <a:tab pos="417195" algn="l"/>
                <a:tab pos="417830" algn="l"/>
              </a:tabLst>
            </a:pPr>
            <a:r>
              <a:rPr lang="en-US" sz="3600" dirty="0">
                <a:solidFill>
                  <a:srgbClr val="5F5F5F"/>
                </a:solidFill>
                <a:latin typeface="Georgia"/>
                <a:cs typeface="Georgia"/>
              </a:rPr>
              <a:t>CSS lives in a </a:t>
            </a:r>
            <a:r>
              <a:rPr sz="3600" spc="-5" dirty="0">
                <a:solidFill>
                  <a:srgbClr val="5F5F5F"/>
                </a:solidFill>
                <a:latin typeface="Georgia"/>
                <a:cs typeface="Georgia"/>
              </a:rPr>
              <a:t>separate </a:t>
            </a:r>
            <a:r>
              <a:rPr sz="3600" dirty="0">
                <a:solidFill>
                  <a:srgbClr val="5F5F5F"/>
                </a:solidFill>
                <a:latin typeface="Georgia"/>
                <a:cs typeface="Georgia"/>
              </a:rPr>
              <a:t>.</a:t>
            </a:r>
            <a:r>
              <a:rPr sz="3600" dirty="0" err="1">
                <a:solidFill>
                  <a:srgbClr val="5F5F5F"/>
                </a:solidFill>
                <a:latin typeface="Georgia"/>
                <a:cs typeface="Georgia"/>
              </a:rPr>
              <a:t>css</a:t>
            </a:r>
            <a:r>
              <a:rPr sz="3600" spc="-15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600" spc="-5" dirty="0">
                <a:solidFill>
                  <a:srgbClr val="5F5F5F"/>
                </a:solidFill>
                <a:latin typeface="Georgia"/>
                <a:cs typeface="Georgia"/>
              </a:rPr>
              <a:t>file</a:t>
            </a:r>
            <a:endParaRPr lang="en-US" sz="3600" spc="-5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584200" marR="5080" indent="-571500">
              <a:lnSpc>
                <a:spcPct val="100000"/>
              </a:lnSpc>
              <a:buSzPct val="74137"/>
              <a:buFont typeface="Arial" panose="020B0604020202020204" pitchFamily="34" charset="0"/>
              <a:buChar char="•"/>
              <a:tabLst>
                <a:tab pos="417195" algn="l"/>
                <a:tab pos="417830" algn="l"/>
              </a:tabLst>
            </a:pPr>
            <a:endParaRPr lang="en-US" sz="3600" spc="-5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584200" marR="5080" indent="-571500">
              <a:lnSpc>
                <a:spcPct val="100000"/>
              </a:lnSpc>
              <a:buSzPct val="74137"/>
              <a:buFont typeface="Arial" panose="020B0604020202020204" pitchFamily="34" charset="0"/>
              <a:buChar char="•"/>
              <a:tabLst>
                <a:tab pos="417195" algn="l"/>
                <a:tab pos="417830" algn="l"/>
              </a:tabLst>
            </a:pPr>
            <a:r>
              <a:rPr lang="en-US" sz="3600" spc="-5" dirty="0">
                <a:solidFill>
                  <a:srgbClr val="5F5F5F"/>
                </a:solidFill>
                <a:latin typeface="Georgia"/>
                <a:cs typeface="Georgia"/>
              </a:rPr>
              <a:t>The </a:t>
            </a:r>
            <a:r>
              <a:rPr lang="en-US" sz="3600" b="1" spc="-5" dirty="0">
                <a:solidFill>
                  <a:srgbClr val="5F5F5F"/>
                </a:solidFill>
                <a:latin typeface="Georgia"/>
                <a:cs typeface="Georgia"/>
              </a:rPr>
              <a:t>same</a:t>
            </a:r>
            <a:r>
              <a:rPr lang="en-US" sz="3600" spc="-5" dirty="0">
                <a:solidFill>
                  <a:srgbClr val="5F5F5F"/>
                </a:solidFill>
                <a:latin typeface="Georgia"/>
                <a:cs typeface="Georgia"/>
              </a:rPr>
              <a:t> stylesheet can be included on multiple pages</a:t>
            </a:r>
          </a:p>
          <a:p>
            <a:pPr marL="584200" marR="5080" indent="-571500">
              <a:lnSpc>
                <a:spcPct val="100000"/>
              </a:lnSpc>
              <a:buSzPct val="74137"/>
              <a:buFont typeface="Arial" panose="020B0604020202020204" pitchFamily="34" charset="0"/>
              <a:buChar char="•"/>
              <a:tabLst>
                <a:tab pos="417195" algn="l"/>
                <a:tab pos="417830" algn="l"/>
              </a:tabLst>
            </a:pPr>
            <a:endParaRPr lang="en-US" sz="3600" spc="-5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584200" marR="5080" indent="-571500">
              <a:lnSpc>
                <a:spcPct val="100000"/>
              </a:lnSpc>
              <a:buSzPct val="74137"/>
              <a:buFont typeface="Arial" panose="020B0604020202020204" pitchFamily="34" charset="0"/>
              <a:buChar char="•"/>
              <a:tabLst>
                <a:tab pos="417195" algn="l"/>
                <a:tab pos="417830" algn="l"/>
              </a:tabLst>
            </a:pPr>
            <a:r>
              <a:rPr lang="en-US" sz="3600" spc="-5" dirty="0">
                <a:solidFill>
                  <a:srgbClr val="5F5F5F"/>
                </a:solidFill>
                <a:latin typeface="Georgia"/>
                <a:cs typeface="Georgia"/>
              </a:rPr>
              <a:t>A single page can include </a:t>
            </a:r>
            <a:r>
              <a:rPr lang="en-US" sz="3600" b="1" spc="-5" dirty="0">
                <a:solidFill>
                  <a:srgbClr val="5F5F5F"/>
                </a:solidFill>
                <a:latin typeface="Georgia"/>
                <a:cs typeface="Georgia"/>
              </a:rPr>
              <a:t>multiple</a:t>
            </a:r>
            <a:r>
              <a:rPr lang="en-US" sz="3600" spc="-5" dirty="0">
                <a:solidFill>
                  <a:srgbClr val="5F5F5F"/>
                </a:solidFill>
                <a:latin typeface="Georgia"/>
                <a:cs typeface="Georgia"/>
              </a:rPr>
              <a:t> stylesheets</a:t>
            </a:r>
            <a:endParaRPr lang="en-US" sz="3600" dirty="0">
              <a:solidFill>
                <a:srgbClr val="5F5F5F"/>
              </a:solidFill>
              <a:latin typeface="Georgi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19709178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30EF0084-A4B4-4319-886B-16D4B3345104}"/>
              </a:ext>
            </a:extLst>
          </p:cNvPr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79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79"/>
                </a:lnTo>
                <a:lnTo>
                  <a:pt x="0" y="1661579"/>
                </a:lnTo>
                <a:close/>
              </a:path>
            </a:pathLst>
          </a:custGeom>
          <a:solidFill>
            <a:srgbClr val="EA99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59100" y="406400"/>
            <a:ext cx="7065009" cy="761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t>{} Linking to external</a:t>
            </a:r>
            <a:r>
              <a:rPr spc="-100"/>
              <a:t> </a:t>
            </a:r>
            <a:r>
              <a:t>stylesheet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00100" y="2559939"/>
            <a:ext cx="11036300" cy="50064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69900" lvl="1"/>
            <a:r>
              <a:rPr sz="3300" dirty="0">
                <a:solidFill>
                  <a:srgbClr val="0000FF"/>
                </a:solidFill>
                <a:latin typeface="Consolas"/>
                <a:cs typeface="Consolas"/>
              </a:rPr>
              <a:t>&lt;</a:t>
            </a:r>
            <a:r>
              <a:rPr sz="3300" dirty="0">
                <a:solidFill>
                  <a:srgbClr val="7F007F"/>
                </a:solidFill>
                <a:latin typeface="Consolas"/>
                <a:cs typeface="Consolas"/>
              </a:rPr>
              <a:t>link </a:t>
            </a:r>
            <a:r>
              <a:rPr sz="3300" dirty="0" err="1">
                <a:solidFill>
                  <a:srgbClr val="FF0000"/>
                </a:solidFill>
                <a:latin typeface="Consolas"/>
                <a:cs typeface="Consolas"/>
              </a:rPr>
              <a:t>href</a:t>
            </a:r>
            <a:r>
              <a:rPr sz="3300" dirty="0">
                <a:solidFill>
                  <a:srgbClr val="0000FF"/>
                </a:solidFill>
                <a:latin typeface="Consolas"/>
                <a:cs typeface="Consolas"/>
              </a:rPr>
              <a:t>="</a:t>
            </a:r>
            <a:r>
              <a:rPr sz="3300" dirty="0" err="1">
                <a:solidFill>
                  <a:srgbClr val="0000FF"/>
                </a:solidFill>
                <a:latin typeface="Consolas"/>
                <a:cs typeface="Consolas"/>
              </a:rPr>
              <a:t>css</a:t>
            </a:r>
            <a:r>
              <a:rPr sz="3300" dirty="0">
                <a:solidFill>
                  <a:srgbClr val="0000FF"/>
                </a:solidFill>
                <a:latin typeface="Consolas"/>
                <a:cs typeface="Consolas"/>
              </a:rPr>
              <a:t>/styles.css"</a:t>
            </a:r>
            <a:r>
              <a:rPr sz="3300" spc="-7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3300" dirty="0" err="1">
                <a:solidFill>
                  <a:srgbClr val="FF0000"/>
                </a:solidFill>
                <a:latin typeface="Consolas"/>
                <a:cs typeface="Consolas"/>
              </a:rPr>
              <a:t>rel</a:t>
            </a:r>
            <a:r>
              <a:rPr sz="3300" dirty="0">
                <a:solidFill>
                  <a:srgbClr val="0000FF"/>
                </a:solidFill>
                <a:latin typeface="Consolas"/>
                <a:cs typeface="Consolas"/>
              </a:rPr>
              <a:t>="stylesheet"&gt;</a:t>
            </a:r>
            <a:endParaRPr sz="33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3800" dirty="0">
              <a:latin typeface="Times New Roman"/>
              <a:cs typeface="Times New Roman"/>
            </a:endParaRPr>
          </a:p>
          <a:p>
            <a:pPr marL="1644014" marR="521334" indent="-490855">
              <a:lnSpc>
                <a:spcPct val="100000"/>
              </a:lnSpc>
              <a:buFont typeface="Symbol"/>
              <a:buChar char=""/>
              <a:tabLst>
                <a:tab pos="1644014" algn="l"/>
                <a:tab pos="1644650" algn="l"/>
              </a:tabLst>
            </a:pPr>
            <a:r>
              <a:rPr sz="2900" spc="-30" dirty="0">
                <a:solidFill>
                  <a:srgbClr val="5F5F5F"/>
                </a:solidFill>
                <a:latin typeface="Georgia"/>
                <a:cs typeface="Georgia"/>
              </a:rPr>
              <a:t>Tells </a:t>
            </a:r>
            <a:r>
              <a:rPr sz="2900" spc="-5" dirty="0">
                <a:solidFill>
                  <a:srgbClr val="5F5F5F"/>
                </a:solidFill>
                <a:latin typeface="Georgia"/>
                <a:cs typeface="Georgia"/>
              </a:rPr>
              <a:t>the </a:t>
            </a:r>
            <a:r>
              <a:rPr sz="2900" dirty="0">
                <a:solidFill>
                  <a:srgbClr val="5F5F5F"/>
                </a:solidFill>
                <a:latin typeface="Georgia"/>
                <a:cs typeface="Georgia"/>
              </a:rPr>
              <a:t>browser </a:t>
            </a:r>
            <a:r>
              <a:rPr sz="2900" spc="-5" dirty="0">
                <a:solidFill>
                  <a:srgbClr val="5F5F5F"/>
                </a:solidFill>
                <a:latin typeface="Georgia"/>
                <a:cs typeface="Georgia"/>
              </a:rPr>
              <a:t>to </a:t>
            </a:r>
            <a:r>
              <a:rPr sz="2900" spc="20" dirty="0">
                <a:solidFill>
                  <a:srgbClr val="5F5F5F"/>
                </a:solidFill>
                <a:latin typeface="Georgia"/>
                <a:cs typeface="Georgia"/>
              </a:rPr>
              <a:t>find </a:t>
            </a:r>
            <a:r>
              <a:rPr sz="2900" dirty="0">
                <a:solidFill>
                  <a:srgbClr val="5F5F5F"/>
                </a:solidFill>
                <a:latin typeface="Georgia"/>
                <a:cs typeface="Georgia"/>
              </a:rPr>
              <a:t>and </a:t>
            </a:r>
            <a:r>
              <a:rPr sz="2900" spc="-5" dirty="0">
                <a:solidFill>
                  <a:srgbClr val="5F5F5F"/>
                </a:solidFill>
                <a:latin typeface="Georgia"/>
                <a:cs typeface="Georgia"/>
              </a:rPr>
              <a:t>load the styles.css file  </a:t>
            </a:r>
            <a:r>
              <a:rPr sz="2900" dirty="0">
                <a:solidFill>
                  <a:srgbClr val="5F5F5F"/>
                </a:solidFill>
                <a:latin typeface="Georgia"/>
                <a:cs typeface="Georgia"/>
              </a:rPr>
              <a:t>from </a:t>
            </a:r>
            <a:r>
              <a:rPr lang="en-US" sz="2900" spc="-5" dirty="0">
                <a:solidFill>
                  <a:srgbClr val="5F5F5F"/>
                </a:solidFill>
                <a:latin typeface="Georgia"/>
                <a:cs typeface="Georgia"/>
              </a:rPr>
              <a:t>a</a:t>
            </a:r>
            <a:r>
              <a:rPr sz="2900" spc="-5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2900" spc="-5" dirty="0" err="1">
                <a:solidFill>
                  <a:srgbClr val="5F5F5F"/>
                </a:solidFill>
                <a:latin typeface="Georgia"/>
                <a:cs typeface="Georgia"/>
              </a:rPr>
              <a:t>css</a:t>
            </a:r>
            <a:r>
              <a:rPr sz="2900" spc="-40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2900" spc="-5" dirty="0">
                <a:solidFill>
                  <a:srgbClr val="5F5F5F"/>
                </a:solidFill>
                <a:latin typeface="Georgia"/>
                <a:cs typeface="Georgia"/>
              </a:rPr>
              <a:t>directory</a:t>
            </a:r>
            <a:endParaRPr sz="2900" dirty="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Clr>
                <a:srgbClr val="5F5F5F"/>
              </a:buClr>
              <a:buFont typeface="Symbol"/>
              <a:buChar char=""/>
            </a:pPr>
            <a:endParaRPr sz="2600" dirty="0">
              <a:latin typeface="Times New Roman"/>
              <a:cs typeface="Times New Roman"/>
            </a:endParaRPr>
          </a:p>
          <a:p>
            <a:pPr marL="1644014" marR="335280" indent="-490855">
              <a:lnSpc>
                <a:spcPct val="100000"/>
              </a:lnSpc>
              <a:spcBef>
                <a:spcPts val="5"/>
              </a:spcBef>
              <a:buClr>
                <a:srgbClr val="5F5F5F"/>
              </a:buClr>
              <a:buFont typeface="Symbol"/>
              <a:buChar char=""/>
              <a:tabLst>
                <a:tab pos="1644014" algn="l"/>
                <a:tab pos="1644650" algn="l"/>
              </a:tabLst>
            </a:pPr>
            <a:r>
              <a:rPr sz="2900" dirty="0">
                <a:solidFill>
                  <a:srgbClr val="5E5E5E"/>
                </a:solidFill>
                <a:latin typeface="Georgia"/>
                <a:cs typeface="Georgia"/>
              </a:rPr>
              <a:t>The </a:t>
            </a:r>
            <a:r>
              <a:rPr sz="2900" dirty="0" err="1">
                <a:solidFill>
                  <a:srgbClr val="FF5400"/>
                </a:solidFill>
                <a:latin typeface="Consolas"/>
                <a:cs typeface="Consolas"/>
              </a:rPr>
              <a:t>rel</a:t>
            </a:r>
            <a:r>
              <a:rPr sz="2900" spc="-935" dirty="0">
                <a:solidFill>
                  <a:srgbClr val="FF5400"/>
                </a:solidFill>
                <a:latin typeface="Consolas"/>
                <a:cs typeface="Consolas"/>
              </a:rPr>
              <a:t> </a:t>
            </a:r>
            <a:r>
              <a:rPr sz="2900" spc="-5" dirty="0">
                <a:solidFill>
                  <a:srgbClr val="5F5F5F"/>
                </a:solidFill>
                <a:latin typeface="Georgia"/>
                <a:cs typeface="Georgia"/>
              </a:rPr>
              <a:t>attribute stands </a:t>
            </a:r>
            <a:r>
              <a:rPr sz="2900" dirty="0">
                <a:solidFill>
                  <a:srgbClr val="5F5F5F"/>
                </a:solidFill>
                <a:latin typeface="Georgia"/>
                <a:cs typeface="Georgia"/>
              </a:rPr>
              <a:t>for "relation" - in </a:t>
            </a:r>
            <a:r>
              <a:rPr sz="2900" spc="-5" dirty="0">
                <a:solidFill>
                  <a:srgbClr val="5F5F5F"/>
                </a:solidFill>
                <a:latin typeface="Georgia"/>
                <a:cs typeface="Georgia"/>
              </a:rPr>
              <a:t>this </a:t>
            </a:r>
            <a:r>
              <a:rPr sz="2900" dirty="0">
                <a:solidFill>
                  <a:srgbClr val="5F5F5F"/>
                </a:solidFill>
                <a:latin typeface="Georgia"/>
                <a:cs typeface="Georgia"/>
              </a:rPr>
              <a:t>case,  </a:t>
            </a:r>
            <a:r>
              <a:rPr sz="2900" spc="-5" dirty="0">
                <a:solidFill>
                  <a:srgbClr val="5F5F5F"/>
                </a:solidFill>
                <a:latin typeface="Georgia"/>
                <a:cs typeface="Georgia"/>
              </a:rPr>
              <a:t>this </a:t>
            </a:r>
            <a:r>
              <a:rPr sz="2900" dirty="0">
                <a:solidFill>
                  <a:srgbClr val="5F5F5F"/>
                </a:solidFill>
                <a:latin typeface="Georgia"/>
                <a:cs typeface="Georgia"/>
              </a:rPr>
              <a:t>link's </a:t>
            </a:r>
            <a:r>
              <a:rPr sz="2900" spc="-5" dirty="0">
                <a:solidFill>
                  <a:srgbClr val="5F5F5F"/>
                </a:solidFill>
                <a:latin typeface="Georgia"/>
                <a:cs typeface="Georgia"/>
              </a:rPr>
              <a:t>relationship to the document is  "stylesheet"</a:t>
            </a:r>
            <a:endParaRPr sz="2900" dirty="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lr>
                <a:srgbClr val="5F5F5F"/>
              </a:buClr>
              <a:buFont typeface="Symbol"/>
              <a:buChar char=""/>
            </a:pPr>
            <a:endParaRPr sz="2600" dirty="0">
              <a:latin typeface="Times New Roman"/>
              <a:cs typeface="Times New Roman"/>
            </a:endParaRPr>
          </a:p>
          <a:p>
            <a:pPr marL="1644014" indent="-490855">
              <a:lnSpc>
                <a:spcPct val="100000"/>
              </a:lnSpc>
              <a:buFont typeface="Symbol"/>
              <a:buChar char=""/>
              <a:tabLst>
                <a:tab pos="1644014" algn="l"/>
                <a:tab pos="1644650" algn="l"/>
                <a:tab pos="6940550" algn="l"/>
              </a:tabLst>
            </a:pPr>
            <a:r>
              <a:rPr sz="2900" dirty="0">
                <a:solidFill>
                  <a:srgbClr val="5F5F5F"/>
                </a:solidFill>
                <a:latin typeface="Georgia"/>
                <a:cs typeface="Georgia"/>
              </a:rPr>
              <a:t>This </a:t>
            </a:r>
            <a:r>
              <a:rPr sz="2900" spc="-5" dirty="0">
                <a:solidFill>
                  <a:srgbClr val="5F5F5F"/>
                </a:solidFill>
                <a:latin typeface="Georgia"/>
                <a:cs typeface="Georgia"/>
              </a:rPr>
              <a:t>tag goes inside</a:t>
            </a:r>
            <a:r>
              <a:rPr sz="2900" spc="60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2900" spc="-5" dirty="0">
                <a:solidFill>
                  <a:srgbClr val="5F5F5F"/>
                </a:solidFill>
                <a:latin typeface="Georgia"/>
                <a:cs typeface="Georgia"/>
              </a:rPr>
              <a:t>the</a:t>
            </a:r>
            <a:r>
              <a:rPr sz="2900" spc="15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2900" spc="-5" dirty="0">
                <a:solidFill>
                  <a:srgbClr val="5F5F5F"/>
                </a:solidFill>
                <a:latin typeface="Consolas"/>
                <a:cs typeface="Consolas"/>
              </a:rPr>
              <a:t>&lt;</a:t>
            </a:r>
            <a:r>
              <a:rPr sz="2900" spc="-5" dirty="0">
                <a:solidFill>
                  <a:srgbClr val="7F007F"/>
                </a:solidFill>
                <a:latin typeface="Consolas"/>
                <a:cs typeface="Consolas"/>
              </a:rPr>
              <a:t>head</a:t>
            </a:r>
            <a:r>
              <a:rPr sz="2900" spc="-5" dirty="0">
                <a:solidFill>
                  <a:srgbClr val="5F5F5F"/>
                </a:solidFill>
                <a:latin typeface="Consolas"/>
                <a:cs typeface="Consolas"/>
              </a:rPr>
              <a:t>&gt;</a:t>
            </a:r>
            <a:r>
              <a:rPr sz="2900" b="1" spc="-5" dirty="0">
                <a:solidFill>
                  <a:srgbClr val="5F5F5F"/>
                </a:solidFill>
                <a:latin typeface="Consolas"/>
                <a:cs typeface="Consolas"/>
              </a:rPr>
              <a:t>	</a:t>
            </a:r>
            <a:r>
              <a:rPr sz="2900" spc="-5" dirty="0">
                <a:solidFill>
                  <a:srgbClr val="5F5F5F"/>
                </a:solidFill>
                <a:latin typeface="Georgia"/>
                <a:cs typeface="Georgia"/>
              </a:rPr>
              <a:t>element</a:t>
            </a:r>
            <a:endParaRPr sz="2900" dirty="0">
              <a:latin typeface="Georgia"/>
              <a:cs typeface="Georgia"/>
            </a:endParaRPr>
          </a:p>
          <a:p>
            <a:pPr marL="1644014" indent="-490855">
              <a:lnSpc>
                <a:spcPct val="100000"/>
              </a:lnSpc>
              <a:spcBef>
                <a:spcPts val="3195"/>
              </a:spcBef>
              <a:buFont typeface="Symbol"/>
              <a:buChar char=""/>
              <a:tabLst>
                <a:tab pos="1644014" algn="l"/>
                <a:tab pos="1644650" algn="l"/>
              </a:tabLst>
            </a:pPr>
            <a:r>
              <a:rPr sz="2900" spc="-5" dirty="0">
                <a:solidFill>
                  <a:srgbClr val="5F5F5F"/>
                </a:solidFill>
                <a:latin typeface="Georgia"/>
                <a:cs typeface="Georgia"/>
              </a:rPr>
              <a:t>Should be </a:t>
            </a:r>
            <a:r>
              <a:rPr sz="2900" dirty="0">
                <a:solidFill>
                  <a:srgbClr val="5F5F5F"/>
                </a:solidFill>
                <a:latin typeface="Georgia"/>
                <a:cs typeface="Georgia"/>
              </a:rPr>
              <a:t>on </a:t>
            </a:r>
            <a:r>
              <a:rPr sz="2900" spc="-5" dirty="0">
                <a:solidFill>
                  <a:srgbClr val="5F5F5F"/>
                </a:solidFill>
                <a:latin typeface="Georgia"/>
                <a:cs typeface="Georgia"/>
              </a:rPr>
              <a:t>every page that needs the</a:t>
            </a:r>
            <a:r>
              <a:rPr sz="2900" spc="75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2900" spc="-5" dirty="0">
                <a:solidFill>
                  <a:srgbClr val="5F5F5F"/>
                </a:solidFill>
                <a:latin typeface="Georgia"/>
                <a:cs typeface="Georgia"/>
              </a:rPr>
              <a:t>styles</a:t>
            </a:r>
            <a:endParaRPr sz="2900" dirty="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20BE0DAE-C7D3-433A-85B3-C81F10F0733D}"/>
              </a:ext>
            </a:extLst>
          </p:cNvPr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79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79"/>
                </a:lnTo>
                <a:lnTo>
                  <a:pt x="0" y="1661579"/>
                </a:lnTo>
                <a:close/>
              </a:path>
            </a:pathLst>
          </a:custGeom>
          <a:solidFill>
            <a:srgbClr val="EA99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71175" y="406400"/>
            <a:ext cx="4925060" cy="761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t>{} The “CASCADING”</a:t>
            </a:r>
            <a:r>
              <a:rPr spc="-100"/>
              <a:t> </a:t>
            </a:r>
            <a:r>
              <a:t>Part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77900" y="2177051"/>
            <a:ext cx="10460990" cy="64811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1800"/>
              </a:lnSpc>
            </a:pPr>
            <a:r>
              <a:rPr sz="3600" dirty="0">
                <a:solidFill>
                  <a:srgbClr val="5F5F5F"/>
                </a:solidFill>
                <a:latin typeface="Georgia"/>
                <a:cs typeface="Georgia"/>
              </a:rPr>
              <a:t>The </a:t>
            </a:r>
            <a:r>
              <a:rPr sz="3600" spc="-5" dirty="0">
                <a:solidFill>
                  <a:srgbClr val="5F5F5F"/>
                </a:solidFill>
                <a:latin typeface="Georgia"/>
                <a:cs typeface="Georgia"/>
              </a:rPr>
              <a:t>beauty of </a:t>
            </a:r>
            <a:r>
              <a:rPr sz="3600" dirty="0">
                <a:solidFill>
                  <a:srgbClr val="5F5F5F"/>
                </a:solidFill>
                <a:latin typeface="Georgia"/>
                <a:cs typeface="Georgia"/>
              </a:rPr>
              <a:t>CSS </a:t>
            </a:r>
            <a:r>
              <a:rPr sz="3600" spc="-5" dirty="0">
                <a:solidFill>
                  <a:srgbClr val="5F5F5F"/>
                </a:solidFill>
                <a:latin typeface="Georgia"/>
                <a:cs typeface="Georgia"/>
              </a:rPr>
              <a:t>is being able to create styles </a:t>
            </a:r>
            <a:r>
              <a:rPr sz="3600" dirty="0">
                <a:solidFill>
                  <a:srgbClr val="5F5F5F"/>
                </a:solidFill>
                <a:latin typeface="Georgia"/>
                <a:cs typeface="Georgia"/>
              </a:rPr>
              <a:t>and  </a:t>
            </a:r>
            <a:r>
              <a:rPr sz="3600" spc="-5" dirty="0">
                <a:solidFill>
                  <a:srgbClr val="5F5F5F"/>
                </a:solidFill>
                <a:latin typeface="Georgia"/>
                <a:cs typeface="Georgia"/>
              </a:rPr>
              <a:t>then </a:t>
            </a:r>
            <a:r>
              <a:rPr sz="3600" b="1" dirty="0">
                <a:solidFill>
                  <a:srgbClr val="5F5F5F"/>
                </a:solidFill>
                <a:latin typeface="Georgia"/>
                <a:cs typeface="Georgia"/>
              </a:rPr>
              <a:t>override</a:t>
            </a:r>
            <a:r>
              <a:rPr sz="3600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600" spc="-5" dirty="0">
                <a:solidFill>
                  <a:srgbClr val="5F5F5F"/>
                </a:solidFill>
                <a:latin typeface="Georgia"/>
                <a:cs typeface="Georgia"/>
              </a:rPr>
              <a:t>them when you want to customize the  </a:t>
            </a:r>
            <a:r>
              <a:rPr sz="3600" dirty="0">
                <a:solidFill>
                  <a:srgbClr val="5F5F5F"/>
                </a:solidFill>
                <a:latin typeface="Georgia"/>
                <a:cs typeface="Georgia"/>
              </a:rPr>
              <a:t>look </a:t>
            </a:r>
            <a:r>
              <a:rPr sz="3600" spc="-5" dirty="0">
                <a:solidFill>
                  <a:srgbClr val="5F5F5F"/>
                </a:solidFill>
                <a:latin typeface="Georgia"/>
                <a:cs typeface="Georgia"/>
              </a:rPr>
              <a:t>of </a:t>
            </a:r>
            <a:r>
              <a:rPr sz="3600" dirty="0">
                <a:solidFill>
                  <a:srgbClr val="5F5F5F"/>
                </a:solidFill>
                <a:latin typeface="Georgia"/>
                <a:cs typeface="Georgia"/>
              </a:rPr>
              <a:t>your</a:t>
            </a:r>
            <a:r>
              <a:rPr sz="3600" spc="-75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600" spc="-5" dirty="0">
                <a:solidFill>
                  <a:srgbClr val="5F5F5F"/>
                </a:solidFill>
                <a:latin typeface="Georgia"/>
                <a:cs typeface="Georgia"/>
              </a:rPr>
              <a:t>pages.</a:t>
            </a:r>
            <a:endParaRPr sz="3600" dirty="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4450" dirty="0">
              <a:latin typeface="Times New Roman"/>
              <a:cs typeface="Times New Roman"/>
            </a:endParaRPr>
          </a:p>
          <a:p>
            <a:pPr marL="12700" marR="283845">
              <a:lnSpc>
                <a:spcPct val="100000"/>
              </a:lnSpc>
            </a:pPr>
            <a:r>
              <a:rPr sz="4000" spc="-5" dirty="0">
                <a:solidFill>
                  <a:srgbClr val="5F5F5F"/>
                </a:solidFill>
                <a:latin typeface="Georgia"/>
                <a:cs typeface="Georgia"/>
              </a:rPr>
              <a:t>There are </a:t>
            </a:r>
            <a:r>
              <a:rPr sz="4000" b="1" dirty="0">
                <a:solidFill>
                  <a:srgbClr val="5F5F5F"/>
                </a:solidFill>
                <a:latin typeface="Georgia"/>
                <a:cs typeface="Georgia"/>
              </a:rPr>
              <a:t>3 rules </a:t>
            </a:r>
            <a:r>
              <a:rPr sz="4000" dirty="0">
                <a:solidFill>
                  <a:srgbClr val="5F5F5F"/>
                </a:solidFill>
                <a:latin typeface="Georgia"/>
                <a:cs typeface="Georgia"/>
              </a:rPr>
              <a:t>for </a:t>
            </a:r>
            <a:r>
              <a:rPr sz="4000" spc="-5" dirty="0">
                <a:solidFill>
                  <a:srgbClr val="5F5F5F"/>
                </a:solidFill>
                <a:latin typeface="Georgia"/>
                <a:cs typeface="Georgia"/>
              </a:rPr>
              <a:t>determining how styles  get</a:t>
            </a:r>
            <a:r>
              <a:rPr sz="4000" spc="-60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4000" spc="-5" dirty="0">
                <a:solidFill>
                  <a:srgbClr val="5F5F5F"/>
                </a:solidFill>
                <a:latin typeface="Georgia"/>
                <a:cs typeface="Georgia"/>
              </a:rPr>
              <a:t>applied:</a:t>
            </a:r>
            <a:endParaRPr sz="4000" dirty="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4950" dirty="0">
              <a:latin typeface="Times New Roman"/>
              <a:cs typeface="Times New Roman"/>
            </a:endParaRPr>
          </a:p>
          <a:p>
            <a:pPr marL="669290" indent="-490855">
              <a:lnSpc>
                <a:spcPct val="100000"/>
              </a:lnSpc>
              <a:buFont typeface="Symbol"/>
              <a:buChar char=""/>
              <a:tabLst>
                <a:tab pos="669290" algn="l"/>
                <a:tab pos="669925" algn="l"/>
              </a:tabLst>
            </a:pPr>
            <a:r>
              <a:rPr sz="2900" spc="-5" dirty="0">
                <a:solidFill>
                  <a:srgbClr val="5F5F5F"/>
                </a:solidFill>
                <a:latin typeface="Georgia"/>
                <a:cs typeface="Georgia"/>
              </a:rPr>
              <a:t>Styles </a:t>
            </a:r>
            <a:r>
              <a:rPr sz="2900" dirty="0">
                <a:solidFill>
                  <a:srgbClr val="5F5F5F"/>
                </a:solidFill>
                <a:latin typeface="Georgia"/>
                <a:cs typeface="Georgia"/>
              </a:rPr>
              <a:t>are </a:t>
            </a:r>
            <a:r>
              <a:rPr sz="2900" spc="-5" dirty="0">
                <a:solidFill>
                  <a:srgbClr val="5F5F5F"/>
                </a:solidFill>
                <a:latin typeface="Georgia"/>
                <a:cs typeface="Georgia"/>
              </a:rPr>
              <a:t>applied </a:t>
            </a:r>
            <a:r>
              <a:rPr sz="2900" dirty="0">
                <a:solidFill>
                  <a:srgbClr val="5F5F5F"/>
                </a:solidFill>
                <a:latin typeface="Georgia"/>
                <a:cs typeface="Georgia"/>
              </a:rPr>
              <a:t>from </a:t>
            </a:r>
            <a:r>
              <a:rPr sz="2900" b="1" dirty="0">
                <a:solidFill>
                  <a:srgbClr val="5F5F5F"/>
                </a:solidFill>
                <a:latin typeface="Georgia"/>
                <a:cs typeface="Georgia"/>
              </a:rPr>
              <a:t>far</a:t>
            </a:r>
            <a:r>
              <a:rPr sz="2900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2900" spc="-5" dirty="0">
                <a:solidFill>
                  <a:srgbClr val="5F5F5F"/>
                </a:solidFill>
                <a:latin typeface="Georgia"/>
                <a:cs typeface="Georgia"/>
              </a:rPr>
              <a:t>to</a:t>
            </a:r>
            <a:r>
              <a:rPr sz="2900" spc="-45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2900" b="1" dirty="0">
                <a:solidFill>
                  <a:srgbClr val="5F5F5F"/>
                </a:solidFill>
                <a:latin typeface="Georgia"/>
                <a:cs typeface="Georgia"/>
              </a:rPr>
              <a:t>near</a:t>
            </a:r>
            <a:endParaRPr sz="2900" b="1" dirty="0">
              <a:latin typeface="Georgia"/>
              <a:cs typeface="Georgia"/>
            </a:endParaRPr>
          </a:p>
          <a:p>
            <a:pPr marL="669290" indent="-490855">
              <a:lnSpc>
                <a:spcPct val="100000"/>
              </a:lnSpc>
              <a:spcBef>
                <a:spcPts val="3015"/>
              </a:spcBef>
              <a:buFont typeface="Symbol"/>
              <a:buChar char=""/>
              <a:tabLst>
                <a:tab pos="669290" algn="l"/>
                <a:tab pos="669925" algn="l"/>
              </a:tabLst>
            </a:pPr>
            <a:r>
              <a:rPr sz="2900" spc="-5" dirty="0">
                <a:solidFill>
                  <a:srgbClr val="5F5F5F"/>
                </a:solidFill>
                <a:latin typeface="Georgia"/>
                <a:cs typeface="Georgia"/>
              </a:rPr>
              <a:t>Styles </a:t>
            </a:r>
            <a:r>
              <a:rPr sz="2900" dirty="0">
                <a:solidFill>
                  <a:srgbClr val="5F5F5F"/>
                </a:solidFill>
                <a:latin typeface="Georgia"/>
                <a:cs typeface="Georgia"/>
              </a:rPr>
              <a:t>are </a:t>
            </a:r>
            <a:r>
              <a:rPr sz="2900" spc="-5" dirty="0">
                <a:solidFill>
                  <a:srgbClr val="5F5F5F"/>
                </a:solidFill>
                <a:latin typeface="Georgia"/>
                <a:cs typeface="Georgia"/>
              </a:rPr>
              <a:t>applied </a:t>
            </a:r>
            <a:r>
              <a:rPr sz="2900" dirty="0">
                <a:solidFill>
                  <a:srgbClr val="5F5F5F"/>
                </a:solidFill>
                <a:latin typeface="Georgia"/>
                <a:cs typeface="Georgia"/>
              </a:rPr>
              <a:t>from </a:t>
            </a:r>
            <a:r>
              <a:rPr sz="2900" b="1" spc="-5" dirty="0">
                <a:solidFill>
                  <a:srgbClr val="5F5F5F"/>
                </a:solidFill>
                <a:latin typeface="Georgia"/>
                <a:cs typeface="Georgia"/>
              </a:rPr>
              <a:t>top</a:t>
            </a:r>
            <a:r>
              <a:rPr sz="2900" spc="-5" dirty="0">
                <a:solidFill>
                  <a:srgbClr val="5F5F5F"/>
                </a:solidFill>
                <a:latin typeface="Georgia"/>
                <a:cs typeface="Georgia"/>
              </a:rPr>
              <a:t> to</a:t>
            </a:r>
            <a:r>
              <a:rPr sz="2900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2900" b="1" spc="-5" dirty="0">
                <a:solidFill>
                  <a:srgbClr val="5F5F5F"/>
                </a:solidFill>
                <a:latin typeface="Georgia"/>
                <a:cs typeface="Georgia"/>
              </a:rPr>
              <a:t>bottom</a:t>
            </a:r>
            <a:endParaRPr sz="2900" b="1" dirty="0">
              <a:latin typeface="Georgia"/>
              <a:cs typeface="Georgia"/>
            </a:endParaRPr>
          </a:p>
          <a:p>
            <a:pPr marL="669290" indent="-490855">
              <a:lnSpc>
                <a:spcPct val="100000"/>
              </a:lnSpc>
              <a:spcBef>
                <a:spcPts val="2915"/>
              </a:spcBef>
              <a:buFont typeface="Symbol"/>
              <a:buChar char=""/>
              <a:tabLst>
                <a:tab pos="669290" algn="l"/>
                <a:tab pos="669925" algn="l"/>
              </a:tabLst>
            </a:pPr>
            <a:r>
              <a:rPr sz="2900" b="1" spc="-5" dirty="0">
                <a:solidFill>
                  <a:srgbClr val="5F5F5F"/>
                </a:solidFill>
                <a:latin typeface="Georgia"/>
                <a:cs typeface="Georgia"/>
              </a:rPr>
              <a:t>Children</a:t>
            </a:r>
            <a:r>
              <a:rPr sz="2900" spc="-5" dirty="0">
                <a:solidFill>
                  <a:srgbClr val="5F5F5F"/>
                </a:solidFill>
                <a:latin typeface="Georgia"/>
                <a:cs typeface="Georgia"/>
              </a:rPr>
              <a:t> elements </a:t>
            </a:r>
            <a:r>
              <a:rPr sz="2900" dirty="0">
                <a:solidFill>
                  <a:srgbClr val="5F5F5F"/>
                </a:solidFill>
                <a:latin typeface="Georgia"/>
                <a:cs typeface="Georgia"/>
              </a:rPr>
              <a:t>are more </a:t>
            </a:r>
            <a:r>
              <a:rPr sz="2900" spc="10" dirty="0">
                <a:solidFill>
                  <a:srgbClr val="5F5F5F"/>
                </a:solidFill>
                <a:latin typeface="Georgia"/>
                <a:cs typeface="Georgia"/>
              </a:rPr>
              <a:t>specific </a:t>
            </a:r>
            <a:r>
              <a:rPr sz="2900" dirty="0">
                <a:solidFill>
                  <a:srgbClr val="5F5F5F"/>
                </a:solidFill>
                <a:latin typeface="Georgia"/>
                <a:cs typeface="Georgia"/>
              </a:rPr>
              <a:t>than</a:t>
            </a:r>
            <a:r>
              <a:rPr sz="2900" spc="-5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2900" b="1" spc="-5" dirty="0">
                <a:solidFill>
                  <a:srgbClr val="5F5F5F"/>
                </a:solidFill>
                <a:latin typeface="Georgia"/>
                <a:cs typeface="Georgia"/>
              </a:rPr>
              <a:t>parents</a:t>
            </a:r>
            <a:endParaRPr sz="2900" b="1" dirty="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2">
            <a:extLst>
              <a:ext uri="{FF2B5EF4-FFF2-40B4-BE49-F238E27FC236}">
                <a16:creationId xmlns:a16="http://schemas.microsoft.com/office/drawing/2014/main" id="{7DBD3C4E-78F2-43F6-ADF0-7CF500509CF5}"/>
              </a:ext>
            </a:extLst>
          </p:cNvPr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79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79"/>
                </a:lnTo>
                <a:lnTo>
                  <a:pt x="0" y="1661579"/>
                </a:lnTo>
                <a:close/>
              </a:path>
            </a:pathLst>
          </a:custGeom>
          <a:solidFill>
            <a:srgbClr val="EA99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06900" y="406400"/>
            <a:ext cx="64389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t>{} </a:t>
            </a:r>
            <a:r>
              <a:rPr lang="en-US"/>
              <a:t>far to near</a:t>
            </a:r>
            <a:endParaRPr spc="-20"/>
          </a:p>
        </p:txBody>
      </p:sp>
      <p:sp>
        <p:nvSpPr>
          <p:cNvPr id="5" name="object 5"/>
          <p:cNvSpPr txBox="1"/>
          <p:nvPr/>
        </p:nvSpPr>
        <p:spPr>
          <a:xfrm>
            <a:off x="977900" y="2392951"/>
            <a:ext cx="11468099" cy="52287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1478280">
              <a:lnSpc>
                <a:spcPct val="101800"/>
              </a:lnSpc>
            </a:pPr>
            <a:r>
              <a:rPr sz="3600" spc="-5" dirty="0">
                <a:solidFill>
                  <a:srgbClr val="5F5F5F"/>
                </a:solidFill>
                <a:latin typeface="Georgia"/>
                <a:cs typeface="Georgia"/>
              </a:rPr>
              <a:t>Styles that </a:t>
            </a:r>
            <a:r>
              <a:rPr sz="3600" dirty="0">
                <a:solidFill>
                  <a:srgbClr val="5F5F5F"/>
                </a:solidFill>
                <a:latin typeface="Georgia"/>
                <a:cs typeface="Georgia"/>
              </a:rPr>
              <a:t>are </a:t>
            </a:r>
            <a:r>
              <a:rPr sz="3600" spc="-15" dirty="0">
                <a:solidFill>
                  <a:srgbClr val="5F5F5F"/>
                </a:solidFill>
                <a:latin typeface="Georgia"/>
                <a:cs typeface="Georgia"/>
              </a:rPr>
              <a:t>“closer” </a:t>
            </a:r>
            <a:r>
              <a:rPr sz="3600" spc="-5" dirty="0">
                <a:solidFill>
                  <a:srgbClr val="5F5F5F"/>
                </a:solidFill>
                <a:latin typeface="Georgia"/>
                <a:cs typeface="Georgia"/>
              </a:rPr>
              <a:t>to the elements they style  take</a:t>
            </a:r>
            <a:r>
              <a:rPr sz="3600" spc="-40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600" spc="-5" dirty="0">
                <a:solidFill>
                  <a:srgbClr val="5F5F5F"/>
                </a:solidFill>
                <a:latin typeface="Georgia"/>
                <a:cs typeface="Georgia"/>
              </a:rPr>
              <a:t>precedence</a:t>
            </a:r>
            <a:r>
              <a:rPr lang="en-US" sz="3600" spc="-5" dirty="0">
                <a:solidFill>
                  <a:srgbClr val="5F5F5F"/>
                </a:solidFill>
                <a:latin typeface="Georgia"/>
                <a:cs typeface="Georgia"/>
              </a:rPr>
              <a:t>, so that they apply in this order:</a:t>
            </a:r>
            <a:endParaRPr sz="3600" dirty="0">
              <a:latin typeface="Georgia"/>
              <a:cs typeface="Georgia"/>
            </a:endParaRPr>
          </a:p>
          <a:p>
            <a:pPr marL="546100" indent="-405130">
              <a:lnSpc>
                <a:spcPts val="2695"/>
              </a:lnSpc>
              <a:buSzPct val="74137"/>
              <a:buFont typeface="Lora"/>
              <a:buChar char="•"/>
              <a:tabLst>
                <a:tab pos="545465" algn="l"/>
                <a:tab pos="546100" algn="l"/>
              </a:tabLst>
            </a:pPr>
            <a:endParaRPr lang="en-US" sz="2900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546100" indent="-405130">
              <a:lnSpc>
                <a:spcPts val="2695"/>
              </a:lnSpc>
              <a:buSzPct val="74137"/>
              <a:buFont typeface="Lora"/>
              <a:buChar char="•"/>
              <a:tabLst>
                <a:tab pos="545465" algn="l"/>
                <a:tab pos="546100" algn="l"/>
              </a:tabLst>
            </a:pPr>
            <a:endParaRPr lang="en-US" sz="2900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1460500" lvl="2" indent="-405130">
              <a:lnSpc>
                <a:spcPts val="2695"/>
              </a:lnSpc>
              <a:buSzPct val="74137"/>
              <a:buFont typeface="Lora"/>
              <a:buChar char="•"/>
              <a:tabLst>
                <a:tab pos="545465" algn="l"/>
                <a:tab pos="546100" algn="l"/>
              </a:tabLst>
            </a:pPr>
            <a:endParaRPr lang="en-US" sz="3200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2426970" lvl="5">
              <a:lnSpc>
                <a:spcPts val="2695"/>
              </a:lnSpc>
              <a:buSzPct val="74137"/>
              <a:tabLst>
                <a:tab pos="545465" algn="l"/>
                <a:tab pos="546100" algn="l"/>
              </a:tabLst>
            </a:pPr>
            <a:r>
              <a:rPr sz="3200" dirty="0">
                <a:solidFill>
                  <a:srgbClr val="5F5F5F"/>
                </a:solidFill>
                <a:latin typeface="Georgia"/>
                <a:cs typeface="Georgia"/>
              </a:rPr>
              <a:t>Browser</a:t>
            </a:r>
            <a:r>
              <a:rPr sz="3200" spc="-75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200" spc="-5" dirty="0">
                <a:solidFill>
                  <a:srgbClr val="5F5F5F"/>
                </a:solidFill>
                <a:latin typeface="Georgia"/>
                <a:cs typeface="Georgia"/>
              </a:rPr>
              <a:t>default</a:t>
            </a:r>
            <a:r>
              <a:rPr lang="en-US" sz="3200" spc="-5" dirty="0">
                <a:solidFill>
                  <a:srgbClr val="5F5F5F"/>
                </a:solidFill>
                <a:latin typeface="Georgia"/>
                <a:cs typeface="Georgia"/>
              </a:rPr>
              <a:t>s</a:t>
            </a:r>
            <a:endParaRPr sz="3200" dirty="0">
              <a:latin typeface="Georgia"/>
              <a:cs typeface="Georgia"/>
            </a:endParaRPr>
          </a:p>
          <a:p>
            <a:pPr marL="2426970" lvl="5">
              <a:spcBef>
                <a:spcPts val="2940"/>
              </a:spcBef>
              <a:buSzPct val="74137"/>
              <a:tabLst>
                <a:tab pos="545465" algn="l"/>
                <a:tab pos="546100" algn="l"/>
              </a:tabLst>
            </a:pPr>
            <a:r>
              <a:rPr sz="3200" dirty="0">
                <a:solidFill>
                  <a:srgbClr val="5F5F5F"/>
                </a:solidFill>
                <a:latin typeface="Georgia"/>
                <a:cs typeface="Georgia"/>
              </a:rPr>
              <a:t>External (</a:t>
            </a:r>
            <a:r>
              <a:rPr lang="en-US" sz="3200" dirty="0">
                <a:solidFill>
                  <a:srgbClr val="5F5F5F"/>
                </a:solidFill>
                <a:latin typeface="Georgia"/>
                <a:cs typeface="Georgia"/>
              </a:rPr>
              <a:t>from</a:t>
            </a:r>
            <a:r>
              <a:rPr sz="3200" dirty="0">
                <a:solidFill>
                  <a:srgbClr val="5F5F5F"/>
                </a:solidFill>
                <a:latin typeface="Georgia"/>
                <a:cs typeface="Georgia"/>
              </a:rPr>
              <a:t> a .</a:t>
            </a:r>
            <a:r>
              <a:rPr sz="3200" dirty="0" err="1">
                <a:solidFill>
                  <a:srgbClr val="5F5F5F"/>
                </a:solidFill>
                <a:latin typeface="Georgia"/>
                <a:cs typeface="Georgia"/>
              </a:rPr>
              <a:t>css</a:t>
            </a:r>
            <a:r>
              <a:rPr sz="3200" spc="-110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200" dirty="0">
                <a:solidFill>
                  <a:srgbClr val="5F5F5F"/>
                </a:solidFill>
                <a:latin typeface="Georgia"/>
                <a:cs typeface="Georgia"/>
              </a:rPr>
              <a:t>file)</a:t>
            </a:r>
            <a:endParaRPr lang="en-US" sz="3200" dirty="0">
              <a:latin typeface="Georgia"/>
              <a:cs typeface="Georgia"/>
            </a:endParaRPr>
          </a:p>
          <a:p>
            <a:pPr marL="2426970" lvl="5">
              <a:spcBef>
                <a:spcPts val="2940"/>
              </a:spcBef>
              <a:buSzPct val="74137"/>
              <a:tabLst>
                <a:tab pos="545465" algn="l"/>
                <a:tab pos="546100" algn="l"/>
              </a:tabLst>
            </a:pPr>
            <a:r>
              <a:rPr sz="3200" dirty="0">
                <a:solidFill>
                  <a:srgbClr val="5F5F5F"/>
                </a:solidFill>
                <a:latin typeface="Georgia"/>
                <a:cs typeface="Georgia"/>
              </a:rPr>
              <a:t>Internal (</a:t>
            </a:r>
            <a:r>
              <a:rPr lang="en-US" sz="3200" dirty="0">
                <a:solidFill>
                  <a:srgbClr val="5F5F5F"/>
                </a:solidFill>
                <a:latin typeface="Georgia"/>
                <a:cs typeface="Georgia"/>
              </a:rPr>
              <a:t>from styles in</a:t>
            </a:r>
            <a:r>
              <a:rPr sz="3200" spc="-70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200" spc="-5" dirty="0">
                <a:solidFill>
                  <a:srgbClr val="5F5F5F"/>
                </a:solidFill>
                <a:latin typeface="Georgia"/>
                <a:cs typeface="Georgia"/>
              </a:rPr>
              <a:t>the</a:t>
            </a:r>
            <a:r>
              <a:rPr lang="en-US" sz="3200" dirty="0">
                <a:latin typeface="Georgia"/>
                <a:cs typeface="Georgia"/>
              </a:rPr>
              <a:t> </a:t>
            </a:r>
            <a:r>
              <a:rPr sz="3200" spc="-5" dirty="0">
                <a:solidFill>
                  <a:srgbClr val="5F5F5F"/>
                </a:solidFill>
                <a:latin typeface="Consolas"/>
                <a:cs typeface="Consolas"/>
              </a:rPr>
              <a:t>&lt;</a:t>
            </a:r>
            <a:r>
              <a:rPr sz="3200" spc="-5" dirty="0">
                <a:solidFill>
                  <a:srgbClr val="7F007F"/>
                </a:solidFill>
                <a:latin typeface="Consolas"/>
                <a:cs typeface="Consolas"/>
              </a:rPr>
              <a:t>head</a:t>
            </a:r>
            <a:r>
              <a:rPr sz="3200" spc="-5" dirty="0">
                <a:solidFill>
                  <a:srgbClr val="5F5F5F"/>
                </a:solidFill>
                <a:latin typeface="Consolas"/>
                <a:cs typeface="Consolas"/>
              </a:rPr>
              <a:t>&gt;</a:t>
            </a:r>
            <a:r>
              <a:rPr sz="3200" spc="-5" dirty="0">
                <a:solidFill>
                  <a:srgbClr val="5F5F5F"/>
                </a:solidFill>
                <a:latin typeface="Georgia"/>
                <a:cs typeface="Georgia"/>
              </a:rPr>
              <a:t>)</a:t>
            </a:r>
            <a:endParaRPr lang="en-US" sz="3200" spc="-5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2832100" lvl="5" indent="-405130">
              <a:buSzPct val="74137"/>
              <a:buFont typeface="Lora"/>
              <a:buChar char="•"/>
              <a:tabLst>
                <a:tab pos="545465" algn="l"/>
                <a:tab pos="546100" algn="l"/>
              </a:tabLst>
            </a:pPr>
            <a:endParaRPr lang="en-US" sz="3200" spc="-5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2426970" lvl="5">
              <a:buSzPct val="74137"/>
              <a:tabLst>
                <a:tab pos="545465" algn="l"/>
                <a:tab pos="546100" algn="l"/>
              </a:tabLst>
            </a:pPr>
            <a:r>
              <a:rPr lang="en-US" sz="3200" dirty="0">
                <a:solidFill>
                  <a:srgbClr val="5F5F5F"/>
                </a:solidFill>
                <a:latin typeface="Georgia"/>
                <a:cs typeface="Georgia"/>
              </a:rPr>
              <a:t>Inline </a:t>
            </a:r>
            <a:r>
              <a:rPr lang="en-US" sz="3200" spc="-130" dirty="0">
                <a:solidFill>
                  <a:srgbClr val="5F5F5F"/>
                </a:solidFill>
                <a:latin typeface="Georgia"/>
                <a:cs typeface="Georgia"/>
              </a:rPr>
              <a:t>(directly </a:t>
            </a:r>
            <a:r>
              <a:rPr lang="en-US" sz="3200" dirty="0">
                <a:solidFill>
                  <a:srgbClr val="5F5F5F"/>
                </a:solidFill>
                <a:latin typeface="Georgia"/>
                <a:cs typeface="Georgia"/>
              </a:rPr>
              <a:t>on</a:t>
            </a:r>
            <a:r>
              <a:rPr lang="en-US" sz="3200" spc="-225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lang="en-US" sz="3200" dirty="0">
                <a:solidFill>
                  <a:srgbClr val="5F5F5F"/>
                </a:solidFill>
                <a:latin typeface="Georgia"/>
                <a:cs typeface="Georgia"/>
              </a:rPr>
              <a:t>the </a:t>
            </a:r>
            <a:r>
              <a:rPr lang="en-US" sz="3200" spc="-5" dirty="0">
                <a:solidFill>
                  <a:srgbClr val="5F5F5F"/>
                </a:solidFill>
                <a:latin typeface="Georgia"/>
                <a:cs typeface="Georgia"/>
              </a:rPr>
              <a:t>element)</a:t>
            </a:r>
            <a:endParaRPr lang="en-US" sz="3200" dirty="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257800" y="5880100"/>
            <a:ext cx="2485390" cy="1181100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 algn="ctr">
              <a:lnSpc>
                <a:spcPts val="9295"/>
              </a:lnSpc>
            </a:pPr>
            <a:r>
              <a:rPr sz="7800" b="1">
                <a:solidFill>
                  <a:srgbClr val="FFFFFF"/>
                </a:solidFill>
                <a:latin typeface="Bebas Neue Bold"/>
                <a:cs typeface="Bebas Neue Bold"/>
              </a:rPr>
              <a:t>REVIEW!</a:t>
            </a:r>
            <a:endParaRPr sz="7800">
              <a:latin typeface="Bebas Neue Bold"/>
              <a:cs typeface="Bebas Neue Bold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372100" y="3149600"/>
            <a:ext cx="2260600" cy="2260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 anchor="ctr"/>
          <a:lstStyle/>
          <a:p>
            <a:pPr algn="ctr"/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">
            <a:extLst>
              <a:ext uri="{FF2B5EF4-FFF2-40B4-BE49-F238E27FC236}">
                <a16:creationId xmlns:a16="http://schemas.microsoft.com/office/drawing/2014/main" id="{4581B6CD-CB7F-4832-9B08-544D980ED8D8}"/>
              </a:ext>
            </a:extLst>
          </p:cNvPr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79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79"/>
                </a:lnTo>
                <a:lnTo>
                  <a:pt x="0" y="1661579"/>
                </a:lnTo>
                <a:close/>
              </a:path>
            </a:pathLst>
          </a:custGeom>
          <a:solidFill>
            <a:srgbClr val="EA99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800600" y="406400"/>
            <a:ext cx="3397885" cy="761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t>{} Top to</a:t>
            </a:r>
            <a:r>
              <a:rPr spc="-100"/>
              <a:t> </a:t>
            </a:r>
            <a:r>
              <a:t>bottom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701800" y="2667000"/>
            <a:ext cx="9896475" cy="254249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4700"/>
              </a:lnSpc>
            </a:pPr>
            <a:r>
              <a:rPr lang="en-US" sz="4000" dirty="0">
                <a:solidFill>
                  <a:srgbClr val="5F5F5F"/>
                </a:solidFill>
                <a:latin typeface="Georgia"/>
                <a:cs typeface="Georgia"/>
              </a:rPr>
              <a:t>CSS rules are applied sequentially</a:t>
            </a:r>
          </a:p>
          <a:p>
            <a:pPr marL="12700" marR="5080">
              <a:lnSpc>
                <a:spcPct val="104700"/>
              </a:lnSpc>
            </a:pPr>
            <a:endParaRPr lang="en-US" sz="4000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12700" marR="5080">
              <a:lnSpc>
                <a:spcPct val="104700"/>
              </a:lnSpc>
            </a:pPr>
            <a:r>
              <a:rPr sz="4000" dirty="0">
                <a:solidFill>
                  <a:srgbClr val="5F5F5F"/>
                </a:solidFill>
                <a:latin typeface="Georgia"/>
                <a:cs typeface="Georgia"/>
              </a:rPr>
              <a:t>If </a:t>
            </a:r>
            <a:r>
              <a:rPr sz="4000" spc="-5" dirty="0">
                <a:solidFill>
                  <a:srgbClr val="5F5F5F"/>
                </a:solidFill>
                <a:latin typeface="Georgia"/>
                <a:cs typeface="Georgia"/>
              </a:rPr>
              <a:t>the same property is styled multiple times  </a:t>
            </a:r>
            <a:r>
              <a:rPr sz="4000" dirty="0">
                <a:solidFill>
                  <a:srgbClr val="5F5F5F"/>
                </a:solidFill>
                <a:latin typeface="Georgia"/>
                <a:cs typeface="Georgia"/>
              </a:rPr>
              <a:t>for </a:t>
            </a:r>
            <a:r>
              <a:rPr sz="4000" spc="-5" dirty="0">
                <a:solidFill>
                  <a:srgbClr val="5F5F5F"/>
                </a:solidFill>
                <a:latin typeface="Georgia"/>
                <a:cs typeface="Georgia"/>
              </a:rPr>
              <a:t>the same </a:t>
            </a:r>
            <a:r>
              <a:rPr sz="4000" spc="-20" dirty="0">
                <a:solidFill>
                  <a:srgbClr val="5F5F5F"/>
                </a:solidFill>
                <a:latin typeface="Georgia"/>
                <a:cs typeface="Georgia"/>
              </a:rPr>
              <a:t>selector, </a:t>
            </a:r>
            <a:r>
              <a:rPr sz="4000" b="1" dirty="0">
                <a:solidFill>
                  <a:srgbClr val="5F5F5F"/>
                </a:solidFill>
                <a:latin typeface="Georgia"/>
                <a:cs typeface="Georgia"/>
              </a:rPr>
              <a:t>the last one</a:t>
            </a:r>
            <a:r>
              <a:rPr sz="4000" b="1" spc="-35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4000" b="1" dirty="0">
                <a:solidFill>
                  <a:srgbClr val="5F5F5F"/>
                </a:solidFill>
                <a:latin typeface="Georgia"/>
                <a:cs typeface="Georgia"/>
              </a:rPr>
              <a:t>wins</a:t>
            </a:r>
            <a:endParaRPr sz="4000" dirty="0">
              <a:latin typeface="Georgia"/>
              <a:cs typeface="Georgia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4308933"/>
              </p:ext>
            </p:extLst>
          </p:nvPr>
        </p:nvGraphicFramePr>
        <p:xfrm>
          <a:off x="1701800" y="6324600"/>
          <a:ext cx="9516284" cy="13589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775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11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138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7502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6108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9169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5277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2222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5277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08139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679450">
                <a:tc>
                  <a:txBody>
                    <a:bodyPr/>
                    <a:lstStyle/>
                    <a:p>
                      <a:pPr marL="31750">
                        <a:lnSpc>
                          <a:spcPts val="3110"/>
                        </a:lnSpc>
                      </a:pPr>
                      <a:r>
                        <a:rPr sz="3300">
                          <a:solidFill>
                            <a:srgbClr val="7F007F"/>
                          </a:solidFill>
                          <a:latin typeface="Consolas"/>
                          <a:cs typeface="Consolas"/>
                        </a:rPr>
                        <a:t>p</a:t>
                      </a:r>
                      <a:endParaRPr sz="33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110"/>
                        </a:lnSpc>
                      </a:pPr>
                      <a:r>
                        <a:rPr sz="3300">
                          <a:solidFill>
                            <a:srgbClr val="0000FF"/>
                          </a:solidFill>
                          <a:latin typeface="Consolas"/>
                          <a:cs typeface="Consolas"/>
                        </a:rPr>
                        <a:t>{</a:t>
                      </a:r>
                      <a:endParaRPr sz="33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110"/>
                        </a:lnSpc>
                      </a:pPr>
                      <a:r>
                        <a:rPr sz="3300">
                          <a:solidFill>
                            <a:srgbClr val="FF0000"/>
                          </a:solidFill>
                          <a:latin typeface="Consolas"/>
                          <a:cs typeface="Consolas"/>
                        </a:rPr>
                        <a:t>color</a:t>
                      </a:r>
                      <a:r>
                        <a:rPr sz="3300">
                          <a:solidFill>
                            <a:srgbClr val="0000FF"/>
                          </a:solidFill>
                          <a:latin typeface="Consolas"/>
                          <a:cs typeface="Consolas"/>
                        </a:rPr>
                        <a:t>:</a:t>
                      </a:r>
                      <a:endParaRPr sz="33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14935">
                        <a:lnSpc>
                          <a:spcPts val="3110"/>
                        </a:lnSpc>
                      </a:pPr>
                      <a:r>
                        <a:rPr lang="en-US" sz="3300" dirty="0">
                          <a:solidFill>
                            <a:srgbClr val="0000FF"/>
                          </a:solidFill>
                          <a:latin typeface="Consolas"/>
                          <a:cs typeface="Consolas"/>
                        </a:rPr>
                        <a:t>red</a:t>
                      </a:r>
                      <a:r>
                        <a:rPr sz="3300" dirty="0">
                          <a:solidFill>
                            <a:srgbClr val="0000FF"/>
                          </a:solidFill>
                          <a:latin typeface="Consolas"/>
                          <a:cs typeface="Consolas"/>
                        </a:rPr>
                        <a:t>;</a:t>
                      </a:r>
                      <a:endParaRPr sz="3300" dirty="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110"/>
                        </a:lnSpc>
                      </a:pPr>
                      <a:r>
                        <a:rPr sz="3300">
                          <a:solidFill>
                            <a:srgbClr val="0000FF"/>
                          </a:solidFill>
                          <a:latin typeface="Consolas"/>
                          <a:cs typeface="Consolas"/>
                        </a:rPr>
                        <a:t>}</a:t>
                      </a:r>
                      <a:endParaRPr sz="33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 gridSpan="5">
                  <a:txBody>
                    <a:bodyPr/>
                    <a:lstStyle/>
                    <a:p>
                      <a:endParaRPr sz="33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9450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sz="3300">
                          <a:solidFill>
                            <a:srgbClr val="7F007F"/>
                          </a:solidFill>
                          <a:latin typeface="Consolas"/>
                          <a:cs typeface="Consolas"/>
                        </a:rPr>
                        <a:t>p</a:t>
                      </a:r>
                      <a:endParaRPr sz="3300">
                        <a:latin typeface="Consolas"/>
                        <a:cs typeface="Consolas"/>
                      </a:endParaRPr>
                    </a:p>
                  </a:txBody>
                  <a:tcPr marL="0" marR="0" marT="15240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sz="3300">
                          <a:solidFill>
                            <a:srgbClr val="0000FF"/>
                          </a:solidFill>
                          <a:latin typeface="Consolas"/>
                          <a:cs typeface="Consolas"/>
                        </a:rPr>
                        <a:t>{</a:t>
                      </a:r>
                      <a:endParaRPr sz="3300">
                        <a:latin typeface="Consolas"/>
                        <a:cs typeface="Consolas"/>
                      </a:endParaRPr>
                    </a:p>
                  </a:txBody>
                  <a:tcPr marL="0" marR="0" marT="15240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sz="3300">
                          <a:solidFill>
                            <a:srgbClr val="FF0000"/>
                          </a:solidFill>
                          <a:latin typeface="Consolas"/>
                          <a:cs typeface="Consolas"/>
                        </a:rPr>
                        <a:t>color</a:t>
                      </a:r>
                      <a:r>
                        <a:rPr sz="3300">
                          <a:solidFill>
                            <a:srgbClr val="0000FF"/>
                          </a:solidFill>
                          <a:latin typeface="Consolas"/>
                          <a:cs typeface="Consolas"/>
                        </a:rPr>
                        <a:t>:</a:t>
                      </a:r>
                      <a:endParaRPr sz="3300">
                        <a:latin typeface="Consolas"/>
                        <a:cs typeface="Consolas"/>
                      </a:endParaRPr>
                    </a:p>
                  </a:txBody>
                  <a:tcPr marL="0" marR="0" marT="152400" marB="0"/>
                </a:tc>
                <a:tc>
                  <a:txBody>
                    <a:bodyPr/>
                    <a:lstStyle/>
                    <a:p>
                      <a:pPr marL="114935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lang="en-US" sz="3300" dirty="0">
                          <a:solidFill>
                            <a:srgbClr val="0000FF"/>
                          </a:solidFill>
                          <a:latin typeface="Consolas"/>
                          <a:cs typeface="Consolas"/>
                        </a:rPr>
                        <a:t>green</a:t>
                      </a:r>
                      <a:r>
                        <a:rPr sz="3300" dirty="0">
                          <a:solidFill>
                            <a:srgbClr val="0000FF"/>
                          </a:solidFill>
                          <a:latin typeface="Consolas"/>
                          <a:cs typeface="Consolas"/>
                        </a:rPr>
                        <a:t>;</a:t>
                      </a:r>
                      <a:endParaRPr sz="3300" dirty="0">
                        <a:latin typeface="Consolas"/>
                        <a:cs typeface="Consolas"/>
                      </a:endParaRPr>
                    </a:p>
                  </a:txBody>
                  <a:tcPr marL="0" marR="0" marT="15240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sz="3300">
                          <a:solidFill>
                            <a:srgbClr val="0000FF"/>
                          </a:solidFill>
                          <a:latin typeface="Consolas"/>
                          <a:cs typeface="Consolas"/>
                        </a:rPr>
                        <a:t>}</a:t>
                      </a:r>
                      <a:endParaRPr sz="3300">
                        <a:latin typeface="Consolas"/>
                        <a:cs typeface="Consolas"/>
                      </a:endParaRPr>
                    </a:p>
                  </a:txBody>
                  <a:tcPr marL="0" marR="0" marT="152400" marB="0"/>
                </a:tc>
                <a:tc>
                  <a:txBody>
                    <a:bodyPr/>
                    <a:lstStyle/>
                    <a:p>
                      <a:pPr marL="114935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sz="3300">
                          <a:solidFill>
                            <a:srgbClr val="3FAA54"/>
                          </a:solidFill>
                          <a:latin typeface="Consolas"/>
                          <a:cs typeface="Consolas"/>
                        </a:rPr>
                        <a:t>/*</a:t>
                      </a:r>
                      <a:endParaRPr sz="3300">
                        <a:latin typeface="Consolas"/>
                        <a:cs typeface="Consolas"/>
                      </a:endParaRPr>
                    </a:p>
                  </a:txBody>
                  <a:tcPr marL="0" marR="0" marT="152400" marB="0"/>
                </a:tc>
                <a:tc>
                  <a:txBody>
                    <a:bodyPr/>
                    <a:lstStyle/>
                    <a:p>
                      <a:pPr marL="114935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sz="3300">
                          <a:solidFill>
                            <a:srgbClr val="3FAA54"/>
                          </a:solidFill>
                          <a:latin typeface="Consolas"/>
                          <a:cs typeface="Consolas"/>
                        </a:rPr>
                        <a:t>this</a:t>
                      </a:r>
                      <a:endParaRPr sz="3300">
                        <a:latin typeface="Consolas"/>
                        <a:cs typeface="Consolas"/>
                      </a:endParaRPr>
                    </a:p>
                  </a:txBody>
                  <a:tcPr marL="0" marR="0" marT="152400" marB="0"/>
                </a:tc>
                <a:tc>
                  <a:txBody>
                    <a:bodyPr/>
                    <a:lstStyle/>
                    <a:p>
                      <a:pPr marL="114935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sz="3300">
                          <a:solidFill>
                            <a:srgbClr val="3FAA54"/>
                          </a:solidFill>
                          <a:latin typeface="Consolas"/>
                          <a:cs typeface="Consolas"/>
                        </a:rPr>
                        <a:t>one</a:t>
                      </a:r>
                      <a:endParaRPr sz="3300">
                        <a:latin typeface="Consolas"/>
                        <a:cs typeface="Consolas"/>
                      </a:endParaRPr>
                    </a:p>
                  </a:txBody>
                  <a:tcPr marL="0" marR="0" marT="152400" marB="0"/>
                </a:tc>
                <a:tc>
                  <a:txBody>
                    <a:bodyPr/>
                    <a:lstStyle/>
                    <a:p>
                      <a:pPr marL="114935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sz="3300">
                          <a:solidFill>
                            <a:srgbClr val="3FAA54"/>
                          </a:solidFill>
                          <a:latin typeface="Consolas"/>
                          <a:cs typeface="Consolas"/>
                        </a:rPr>
                        <a:t>wins</a:t>
                      </a:r>
                      <a:endParaRPr sz="3300">
                        <a:latin typeface="Consolas"/>
                        <a:cs typeface="Consolas"/>
                      </a:endParaRPr>
                    </a:p>
                  </a:txBody>
                  <a:tcPr marL="0" marR="0" marT="152400" marB="0"/>
                </a:tc>
                <a:tc>
                  <a:txBody>
                    <a:bodyPr/>
                    <a:lstStyle/>
                    <a:p>
                      <a:pPr marL="114935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sz="3300" dirty="0">
                          <a:solidFill>
                            <a:srgbClr val="3FAA54"/>
                          </a:solidFill>
                          <a:latin typeface="Consolas"/>
                          <a:cs typeface="Consolas"/>
                        </a:rPr>
                        <a:t>*/</a:t>
                      </a:r>
                      <a:endParaRPr sz="3300" dirty="0">
                        <a:latin typeface="Consolas"/>
                        <a:cs typeface="Consolas"/>
                      </a:endParaRPr>
                    </a:p>
                  </a:txBody>
                  <a:tcPr marL="0" marR="0" marT="15240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2">
            <a:extLst>
              <a:ext uri="{FF2B5EF4-FFF2-40B4-BE49-F238E27FC236}">
                <a16:creationId xmlns:a16="http://schemas.microsoft.com/office/drawing/2014/main" id="{53BF5828-C179-47F5-ACAD-671516A368A6}"/>
              </a:ext>
            </a:extLst>
          </p:cNvPr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79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79"/>
                </a:lnTo>
                <a:lnTo>
                  <a:pt x="0" y="1661579"/>
                </a:lnTo>
                <a:close/>
              </a:path>
            </a:pathLst>
          </a:custGeom>
          <a:solidFill>
            <a:srgbClr val="EA99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08463" y="406400"/>
            <a:ext cx="492633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dirty="0"/>
              <a:t>{}</a:t>
            </a:r>
            <a:r>
              <a:rPr lang="en-US" dirty="0"/>
              <a:t> HTML c</a:t>
            </a:r>
            <a:r>
              <a:rPr dirty="0"/>
              <a:t>hildren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16000" y="2743200"/>
            <a:ext cx="11372850" cy="61498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6360" marR="684530">
              <a:lnSpc>
                <a:spcPct val="102800"/>
              </a:lnSpc>
            </a:pPr>
            <a:r>
              <a:rPr lang="en-US" sz="3800" spc="-5" dirty="0">
                <a:solidFill>
                  <a:srgbClr val="5F5F5F"/>
                </a:solidFill>
                <a:latin typeface="Georgia"/>
                <a:cs typeface="Georgia"/>
              </a:rPr>
              <a:t>In an HTML document, an element that is nested inside another element is referred to as a “child” of that element</a:t>
            </a:r>
          </a:p>
          <a:p>
            <a:pPr marL="86360" marR="684530">
              <a:lnSpc>
                <a:spcPct val="102800"/>
              </a:lnSpc>
            </a:pPr>
            <a:endParaRPr lang="en-US" sz="3800" spc="-5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543560" marR="684530" indent="-457200">
              <a:lnSpc>
                <a:spcPct val="102800"/>
              </a:lnSpc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&lt;</a:t>
            </a:r>
            <a:r>
              <a:rPr lang="en-US" sz="3200" dirty="0" err="1">
                <a:solidFill>
                  <a:srgbClr val="7F007F"/>
                </a:solidFill>
                <a:latin typeface="Consolas"/>
                <a:cs typeface="Consolas"/>
              </a:rPr>
              <a:t>h2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  <a:r>
              <a:rPr lang="en-US" sz="3200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lang="en-US" sz="3200" spc="-5" dirty="0">
                <a:solidFill>
                  <a:srgbClr val="5F5F5F"/>
                </a:solidFill>
                <a:latin typeface="Georgia"/>
                <a:cs typeface="Georgia"/>
              </a:rPr>
              <a:t>is a child of 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&lt;</a:t>
            </a:r>
            <a:r>
              <a:rPr lang="en-US" sz="3200" dirty="0">
                <a:solidFill>
                  <a:srgbClr val="7F007F"/>
                </a:solidFill>
                <a:latin typeface="Consolas"/>
                <a:cs typeface="Consolas"/>
              </a:rPr>
              <a:t>header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  <a:r>
              <a:rPr lang="en-US" sz="3200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</a:p>
          <a:p>
            <a:pPr marL="543560" marR="684530" indent="-457200">
              <a:lnSpc>
                <a:spcPct val="102800"/>
              </a:lnSpc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</a:pPr>
            <a:endParaRPr lang="en-US" sz="3200" spc="-5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543560" marR="684530" indent="-457200">
              <a:lnSpc>
                <a:spcPct val="102800"/>
              </a:lnSpc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&lt;</a:t>
            </a:r>
            <a:r>
              <a:rPr lang="en-US" sz="3200" dirty="0">
                <a:solidFill>
                  <a:srgbClr val="7F007F"/>
                </a:solidFill>
                <a:latin typeface="Consolas"/>
                <a:cs typeface="Consolas"/>
              </a:rPr>
              <a:t>a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  <a:r>
              <a:rPr lang="en-US" sz="3200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lang="en-US" sz="3200" spc="-5" dirty="0">
                <a:solidFill>
                  <a:srgbClr val="5F5F5F"/>
                </a:solidFill>
                <a:latin typeface="Georgia"/>
                <a:cs typeface="Georgia"/>
              </a:rPr>
              <a:t>are children of 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&lt;</a:t>
            </a:r>
            <a:r>
              <a:rPr lang="en-US" sz="3200" dirty="0" err="1">
                <a:solidFill>
                  <a:srgbClr val="7F007F"/>
                </a:solidFill>
                <a:latin typeface="Consolas"/>
                <a:cs typeface="Consolas"/>
              </a:rPr>
              <a:t>nav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  <a:r>
              <a:rPr lang="en-US" sz="3200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</a:p>
          <a:p>
            <a:pPr marL="86360" marR="684530">
              <a:lnSpc>
                <a:spcPct val="102800"/>
              </a:lnSpc>
            </a:pPr>
            <a:endParaRPr lang="en-US" sz="3200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86360" marR="684530">
              <a:lnSpc>
                <a:spcPct val="102800"/>
              </a:lnSpc>
            </a:pPr>
            <a:endParaRPr lang="en-US" sz="1200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86360" marR="684530">
              <a:lnSpc>
                <a:spcPct val="102800"/>
              </a:lnSpc>
            </a:pPr>
            <a:endParaRPr lang="en-US" sz="3200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86360" marR="684530">
              <a:lnSpc>
                <a:spcPct val="102800"/>
              </a:lnSpc>
            </a:pPr>
            <a:endParaRPr lang="en-US" sz="3200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86360" marR="684530">
              <a:lnSpc>
                <a:spcPct val="102800"/>
              </a:lnSpc>
            </a:pPr>
            <a:r>
              <a:rPr lang="en-US" sz="3200" dirty="0">
                <a:solidFill>
                  <a:srgbClr val="5F5F5F"/>
                </a:solidFill>
                <a:latin typeface="Georgia"/>
                <a:cs typeface="Georgia"/>
              </a:rPr>
              <a:t>Both 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&lt;</a:t>
            </a:r>
            <a:r>
              <a:rPr lang="en-US" sz="3200" dirty="0">
                <a:solidFill>
                  <a:srgbClr val="7F007F"/>
                </a:solidFill>
                <a:latin typeface="Consolas"/>
                <a:cs typeface="Consolas"/>
              </a:rPr>
              <a:t>a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  <a:r>
              <a:rPr lang="en-US" sz="3200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lang="en-US" sz="3200" spc="-5" dirty="0">
                <a:solidFill>
                  <a:srgbClr val="5F5F5F"/>
                </a:solidFill>
                <a:latin typeface="Georgia"/>
                <a:cs typeface="Georgia"/>
              </a:rPr>
              <a:t>and 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&lt;</a:t>
            </a:r>
            <a:r>
              <a:rPr lang="en-US" sz="3200" dirty="0" err="1">
                <a:solidFill>
                  <a:srgbClr val="7F007F"/>
                </a:solidFill>
                <a:latin typeface="Consolas"/>
                <a:cs typeface="Consolas"/>
              </a:rPr>
              <a:t>h2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  <a:r>
              <a:rPr lang="en-US" sz="3200" dirty="0">
                <a:solidFill>
                  <a:srgbClr val="5F5F5F"/>
                </a:solidFill>
                <a:latin typeface="Georgia"/>
                <a:cs typeface="Georgia"/>
              </a:rPr>
              <a:t> a</a:t>
            </a:r>
            <a:r>
              <a:rPr lang="en-US" sz="3200" spc="-5" dirty="0">
                <a:solidFill>
                  <a:srgbClr val="5F5F5F"/>
                </a:solidFill>
                <a:latin typeface="Georgia"/>
                <a:cs typeface="Georgia"/>
              </a:rPr>
              <a:t>re also children of 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&lt;</a:t>
            </a:r>
            <a:r>
              <a:rPr lang="en-US" sz="3200" dirty="0">
                <a:solidFill>
                  <a:srgbClr val="7F007F"/>
                </a:solidFill>
                <a:latin typeface="Consolas"/>
                <a:cs typeface="Consolas"/>
              </a:rPr>
              <a:t>section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  <a:r>
              <a:rPr lang="en-US" sz="3200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86B3189-BF1E-454D-8858-936D83A7B826}"/>
              </a:ext>
            </a:extLst>
          </p:cNvPr>
          <p:cNvSpPr/>
          <p:nvPr/>
        </p:nvSpPr>
        <p:spPr>
          <a:xfrm>
            <a:off x="1016000" y="5097047"/>
            <a:ext cx="11658600" cy="5693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lvl="0"/>
            <a:endParaRPr lang="en-US" sz="3100" dirty="0">
              <a:solidFill>
                <a:prstClr val="black"/>
              </a:solidFill>
              <a:latin typeface="Consolas"/>
              <a:cs typeface="Consola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715D6C-0480-4563-8A9D-32908F40E0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8355" y="4267200"/>
            <a:ext cx="3952875" cy="37719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2">
            <a:extLst>
              <a:ext uri="{FF2B5EF4-FFF2-40B4-BE49-F238E27FC236}">
                <a16:creationId xmlns:a16="http://schemas.microsoft.com/office/drawing/2014/main" id="{2EE74813-F23C-4CF0-BF3C-914F47ED9008}"/>
              </a:ext>
            </a:extLst>
          </p:cNvPr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79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79"/>
                </a:lnTo>
                <a:lnTo>
                  <a:pt x="0" y="1661579"/>
                </a:lnTo>
                <a:close/>
              </a:path>
            </a:pathLst>
          </a:custGeom>
          <a:solidFill>
            <a:srgbClr val="EA99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08463" y="406400"/>
            <a:ext cx="492633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dirty="0"/>
              <a:t>{}</a:t>
            </a:r>
            <a:r>
              <a:rPr lang="en-US" dirty="0"/>
              <a:t> HTML c</a:t>
            </a:r>
            <a:r>
              <a:rPr dirty="0"/>
              <a:t>hildren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14896" y="2590800"/>
            <a:ext cx="11372850" cy="602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6360" marR="684530">
              <a:lnSpc>
                <a:spcPct val="102800"/>
              </a:lnSpc>
            </a:pPr>
            <a:r>
              <a:rPr lang="en-US" sz="3800" spc="-5" dirty="0">
                <a:solidFill>
                  <a:srgbClr val="5F5F5F"/>
                </a:solidFill>
                <a:latin typeface="Georgia"/>
                <a:cs typeface="Georgia"/>
              </a:rPr>
              <a:t>In CSS, to style only elements that are inside another element, use this syntax:</a:t>
            </a:r>
          </a:p>
          <a:p>
            <a:pPr marL="86360" marR="684530">
              <a:lnSpc>
                <a:spcPct val="102800"/>
              </a:lnSpc>
            </a:pPr>
            <a:endParaRPr lang="en-US" sz="3800" spc="-5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86360" marR="684530">
              <a:lnSpc>
                <a:spcPct val="102800"/>
              </a:lnSpc>
            </a:pPr>
            <a:r>
              <a:rPr lang="en-US" sz="3600" dirty="0">
                <a:solidFill>
                  <a:srgbClr val="7F007F"/>
                </a:solidFill>
                <a:latin typeface="Consolas"/>
                <a:cs typeface="Consolas"/>
              </a:rPr>
              <a:t>parent child </a:t>
            </a:r>
            <a:r>
              <a:rPr lang="en-US" sz="3600" dirty="0">
                <a:solidFill>
                  <a:srgbClr val="0000FF"/>
                </a:solidFill>
                <a:latin typeface="Consolas"/>
                <a:cs typeface="Consolas"/>
              </a:rPr>
              <a:t>{ </a:t>
            </a:r>
            <a:r>
              <a:rPr lang="en-US" sz="3600" dirty="0">
                <a:solidFill>
                  <a:srgbClr val="FF0000"/>
                </a:solidFill>
                <a:latin typeface="Consolas"/>
                <a:cs typeface="Consolas"/>
              </a:rPr>
              <a:t>property</a:t>
            </a:r>
            <a:r>
              <a:rPr lang="en-US" sz="3600" dirty="0">
                <a:solidFill>
                  <a:srgbClr val="0000FF"/>
                </a:solidFill>
                <a:latin typeface="Consolas"/>
                <a:cs typeface="Consolas"/>
              </a:rPr>
              <a:t>: value; }</a:t>
            </a:r>
            <a:endParaRPr lang="en-US" sz="3600" spc="-5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86360" marR="684530">
              <a:lnSpc>
                <a:spcPct val="102800"/>
              </a:lnSpc>
            </a:pPr>
            <a:endParaRPr lang="en-US" sz="3800" spc="-5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86360" marR="684530">
              <a:lnSpc>
                <a:spcPct val="102800"/>
              </a:lnSpc>
            </a:pPr>
            <a:endParaRPr lang="en-US" sz="3800" spc="-5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86360" marR="684530">
              <a:lnSpc>
                <a:spcPct val="102800"/>
              </a:lnSpc>
            </a:pPr>
            <a:r>
              <a:rPr lang="en-US" sz="4000" dirty="0" err="1">
                <a:solidFill>
                  <a:srgbClr val="7F007F"/>
                </a:solidFill>
                <a:latin typeface="Consolas"/>
                <a:cs typeface="Consolas"/>
              </a:rPr>
              <a:t>nav</a:t>
            </a:r>
            <a:r>
              <a:rPr lang="en-US" sz="4000" dirty="0">
                <a:solidFill>
                  <a:srgbClr val="7F007F"/>
                </a:solidFill>
                <a:latin typeface="Consolas"/>
                <a:cs typeface="Consolas"/>
              </a:rPr>
              <a:t> a </a:t>
            </a:r>
            <a:r>
              <a:rPr lang="en-US" sz="4000" dirty="0">
                <a:solidFill>
                  <a:srgbClr val="0000FF"/>
                </a:solidFill>
                <a:latin typeface="Consolas"/>
                <a:cs typeface="Consolas"/>
              </a:rPr>
              <a:t>{ </a:t>
            </a:r>
            <a:r>
              <a:rPr lang="en-US" sz="4000" dirty="0">
                <a:solidFill>
                  <a:srgbClr val="FF0000"/>
                </a:solidFill>
                <a:latin typeface="Consolas"/>
                <a:cs typeface="Consolas"/>
              </a:rPr>
              <a:t>color</a:t>
            </a:r>
            <a:r>
              <a:rPr lang="en-US" sz="4000" dirty="0">
                <a:solidFill>
                  <a:srgbClr val="0000FF"/>
                </a:solidFill>
                <a:latin typeface="Consolas"/>
                <a:cs typeface="Consolas"/>
              </a:rPr>
              <a:t>: #</a:t>
            </a:r>
            <a:r>
              <a:rPr lang="en-US" sz="4000" dirty="0" err="1">
                <a:solidFill>
                  <a:srgbClr val="0000FF"/>
                </a:solidFill>
                <a:latin typeface="Consolas"/>
                <a:cs typeface="Consolas"/>
              </a:rPr>
              <a:t>c4fe46</a:t>
            </a:r>
            <a:r>
              <a:rPr lang="en-US" sz="4000" dirty="0">
                <a:solidFill>
                  <a:srgbClr val="0000FF"/>
                </a:solidFill>
                <a:latin typeface="Consolas"/>
                <a:cs typeface="Consolas"/>
              </a:rPr>
              <a:t>; }</a:t>
            </a:r>
            <a:endParaRPr lang="en-US" sz="3800" spc="-5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86360" marR="684530">
              <a:lnSpc>
                <a:spcPct val="102800"/>
              </a:lnSpc>
            </a:pPr>
            <a:endParaRPr lang="en-US" sz="3800" spc="-5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86360" marR="684530">
              <a:lnSpc>
                <a:spcPct val="102800"/>
              </a:lnSpc>
            </a:pPr>
            <a:r>
              <a:rPr lang="en-US" sz="3800" spc="-5" dirty="0">
                <a:solidFill>
                  <a:srgbClr val="5F5F5F"/>
                </a:solidFill>
                <a:latin typeface="Georgia"/>
                <a:cs typeface="Georgia"/>
              </a:rPr>
              <a:t>“Change the color of links that are</a:t>
            </a:r>
          </a:p>
          <a:p>
            <a:pPr marL="86360" marR="684530">
              <a:lnSpc>
                <a:spcPct val="102800"/>
              </a:lnSpc>
            </a:pPr>
            <a:r>
              <a:rPr lang="en-US" sz="3800" spc="-5" dirty="0">
                <a:solidFill>
                  <a:srgbClr val="5F5F5F"/>
                </a:solidFill>
                <a:latin typeface="Georgia"/>
                <a:cs typeface="Georgia"/>
              </a:rPr>
              <a:t>contained within a </a:t>
            </a:r>
            <a:r>
              <a:rPr lang="en-US" sz="3800" spc="-5" dirty="0" err="1">
                <a:solidFill>
                  <a:srgbClr val="5F5F5F"/>
                </a:solidFill>
                <a:latin typeface="Georgia"/>
                <a:cs typeface="Georgia"/>
              </a:rPr>
              <a:t>nav</a:t>
            </a:r>
            <a:r>
              <a:rPr lang="en-US" sz="3800" spc="-5" dirty="0">
                <a:solidFill>
                  <a:srgbClr val="5F5F5F"/>
                </a:solidFill>
                <a:latin typeface="Georgia"/>
                <a:cs typeface="Georgia"/>
              </a:rPr>
              <a:t>”</a:t>
            </a:r>
            <a:endParaRPr lang="en-US" sz="3200" dirty="0">
              <a:solidFill>
                <a:srgbClr val="5F5F5F"/>
              </a:solidFill>
              <a:latin typeface="Georgia"/>
              <a:cs typeface="Georgia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86B3189-BF1E-454D-8858-936D83A7B826}"/>
              </a:ext>
            </a:extLst>
          </p:cNvPr>
          <p:cNvSpPr/>
          <p:nvPr/>
        </p:nvSpPr>
        <p:spPr>
          <a:xfrm>
            <a:off x="1016000" y="5097047"/>
            <a:ext cx="11658600" cy="5693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lvl="0"/>
            <a:endParaRPr lang="en-US" sz="3100" dirty="0">
              <a:solidFill>
                <a:prstClr val="black"/>
              </a:solidFill>
              <a:latin typeface="Consolas"/>
              <a:cs typeface="Consola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715D6C-0480-4563-8A9D-32908F40E0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1200" y="5257800"/>
            <a:ext cx="3952875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2575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2">
            <a:extLst>
              <a:ext uri="{FF2B5EF4-FFF2-40B4-BE49-F238E27FC236}">
                <a16:creationId xmlns:a16="http://schemas.microsoft.com/office/drawing/2014/main" id="{2F734838-1AC8-4915-8703-8CFD7138C155}"/>
              </a:ext>
            </a:extLst>
          </p:cNvPr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79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79"/>
                </a:lnTo>
                <a:lnTo>
                  <a:pt x="0" y="1661579"/>
                </a:lnTo>
                <a:close/>
              </a:path>
            </a:pathLst>
          </a:custGeom>
          <a:solidFill>
            <a:srgbClr val="EA99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08463" y="406400"/>
            <a:ext cx="4926330" cy="761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t>{} Children are</a:t>
            </a:r>
            <a:r>
              <a:rPr spc="-100"/>
              <a:t> </a:t>
            </a:r>
            <a:r>
              <a:t>specific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04176" y="2670101"/>
            <a:ext cx="11372850" cy="30249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6360" marR="684530">
              <a:lnSpc>
                <a:spcPct val="102800"/>
              </a:lnSpc>
            </a:pPr>
            <a:r>
              <a:rPr sz="3800" spc="-5" dirty="0">
                <a:solidFill>
                  <a:srgbClr val="5F5F5F"/>
                </a:solidFill>
                <a:latin typeface="Georgia"/>
                <a:cs typeface="Georgia"/>
              </a:rPr>
              <a:t>Children elements </a:t>
            </a:r>
            <a:r>
              <a:rPr sz="3800" b="1" dirty="0">
                <a:solidFill>
                  <a:srgbClr val="5F5F5F"/>
                </a:solidFill>
                <a:latin typeface="Georgia"/>
                <a:cs typeface="Georgia"/>
              </a:rPr>
              <a:t>inherit </a:t>
            </a:r>
            <a:r>
              <a:rPr sz="3800" spc="-5" dirty="0">
                <a:solidFill>
                  <a:srgbClr val="5F5F5F"/>
                </a:solidFill>
                <a:latin typeface="Georgia"/>
                <a:cs typeface="Georgia"/>
              </a:rPr>
              <a:t>styles </a:t>
            </a:r>
            <a:r>
              <a:rPr sz="3800" dirty="0">
                <a:solidFill>
                  <a:srgbClr val="5F5F5F"/>
                </a:solidFill>
                <a:latin typeface="Georgia"/>
                <a:cs typeface="Georgia"/>
              </a:rPr>
              <a:t>from  </a:t>
            </a:r>
            <a:r>
              <a:rPr sz="3800" spc="-5" dirty="0">
                <a:solidFill>
                  <a:srgbClr val="5F5F5F"/>
                </a:solidFill>
                <a:latin typeface="Georgia"/>
                <a:cs typeface="Georgia"/>
              </a:rPr>
              <a:t>their parents</a:t>
            </a:r>
            <a:r>
              <a:rPr lang="en-US" sz="3800" spc="-5" dirty="0">
                <a:solidFill>
                  <a:srgbClr val="5F5F5F"/>
                </a:solidFill>
                <a:latin typeface="Georgia"/>
                <a:cs typeface="Georgia"/>
              </a:rPr>
              <a:t>,</a:t>
            </a:r>
            <a:r>
              <a:rPr sz="3800" spc="-5" dirty="0">
                <a:solidFill>
                  <a:srgbClr val="5F5F5F"/>
                </a:solidFill>
                <a:latin typeface="Georgia"/>
                <a:cs typeface="Georgia"/>
              </a:rPr>
              <a:t> but </a:t>
            </a:r>
            <a:r>
              <a:rPr sz="3800" dirty="0">
                <a:solidFill>
                  <a:srgbClr val="5F5F5F"/>
                </a:solidFill>
                <a:latin typeface="Georgia"/>
                <a:cs typeface="Georgia"/>
              </a:rPr>
              <a:t>can </a:t>
            </a:r>
            <a:r>
              <a:rPr sz="3800" b="1" spc="-25" dirty="0">
                <a:solidFill>
                  <a:srgbClr val="5F5F5F"/>
                </a:solidFill>
                <a:latin typeface="Georgia"/>
                <a:cs typeface="Georgia"/>
              </a:rPr>
              <a:t>override </a:t>
            </a:r>
            <a:r>
              <a:rPr sz="3800" spc="-5" dirty="0">
                <a:solidFill>
                  <a:srgbClr val="5F5F5F"/>
                </a:solidFill>
                <a:latin typeface="Georgia"/>
                <a:cs typeface="Georgia"/>
              </a:rPr>
              <a:t>with their own</a:t>
            </a:r>
            <a:r>
              <a:rPr sz="3800" spc="-70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800" spc="-5" dirty="0">
                <a:solidFill>
                  <a:srgbClr val="5F5F5F"/>
                </a:solidFill>
                <a:latin typeface="Georgia"/>
                <a:cs typeface="Georgia"/>
              </a:rPr>
              <a:t>style</a:t>
            </a:r>
            <a:endParaRPr lang="en-US" sz="3800" spc="-5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86360" marR="684530">
              <a:lnSpc>
                <a:spcPct val="102800"/>
              </a:lnSpc>
            </a:pPr>
            <a:endParaRPr lang="en-US" sz="3800" spc="-5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86360" marR="684530">
              <a:lnSpc>
                <a:spcPct val="102800"/>
              </a:lnSpc>
            </a:pPr>
            <a:endParaRPr sz="3800" dirty="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4000" dirty="0">
              <a:latin typeface="Times New Roman"/>
              <a:cs typeface="Times New Roman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86B3189-BF1E-454D-8858-936D83A7B826}"/>
              </a:ext>
            </a:extLst>
          </p:cNvPr>
          <p:cNvSpPr/>
          <p:nvPr/>
        </p:nvSpPr>
        <p:spPr>
          <a:xfrm>
            <a:off x="1016000" y="5097047"/>
            <a:ext cx="11658600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lvl="0"/>
            <a:r>
              <a:rPr lang="en-US" sz="3100" dirty="0">
                <a:solidFill>
                  <a:srgbClr val="7F007F"/>
                </a:solidFill>
                <a:latin typeface="Consolas"/>
                <a:cs typeface="Consolas"/>
              </a:rPr>
              <a:t>p </a:t>
            </a:r>
            <a:r>
              <a:rPr lang="en-US" sz="3100" dirty="0">
                <a:solidFill>
                  <a:srgbClr val="0000FF"/>
                </a:solidFill>
                <a:latin typeface="Consolas"/>
                <a:cs typeface="Consolas"/>
              </a:rPr>
              <a:t>{ </a:t>
            </a:r>
            <a:r>
              <a:rPr lang="en-US" sz="3100" dirty="0">
                <a:solidFill>
                  <a:srgbClr val="FF0000"/>
                </a:solidFill>
                <a:latin typeface="Consolas"/>
                <a:cs typeface="Consolas"/>
              </a:rPr>
              <a:t>color</a:t>
            </a:r>
            <a:r>
              <a:rPr lang="en-US" sz="3100" dirty="0">
                <a:solidFill>
                  <a:srgbClr val="0000FF"/>
                </a:solidFill>
                <a:latin typeface="Consolas"/>
                <a:cs typeface="Consolas"/>
              </a:rPr>
              <a:t>: #</a:t>
            </a:r>
            <a:r>
              <a:rPr lang="en-US" sz="3100" dirty="0" err="1">
                <a:solidFill>
                  <a:srgbClr val="0000FF"/>
                </a:solidFill>
                <a:latin typeface="Consolas"/>
                <a:cs typeface="Consolas"/>
              </a:rPr>
              <a:t>daa645</a:t>
            </a:r>
            <a:r>
              <a:rPr lang="en-US" sz="3100" dirty="0">
                <a:solidFill>
                  <a:srgbClr val="0000FF"/>
                </a:solidFill>
                <a:latin typeface="Consolas"/>
                <a:cs typeface="Consolas"/>
              </a:rPr>
              <a:t>; } </a:t>
            </a:r>
            <a:r>
              <a:rPr lang="en-US" sz="3100" dirty="0">
                <a:solidFill>
                  <a:srgbClr val="3FAA54"/>
                </a:solidFill>
                <a:latin typeface="Consolas"/>
                <a:cs typeface="Consolas"/>
              </a:rPr>
              <a:t>/* all paragraphs</a:t>
            </a:r>
            <a:r>
              <a:rPr lang="en-US" sz="3100" spc="-80" dirty="0">
                <a:solidFill>
                  <a:srgbClr val="3FAA54"/>
                </a:solidFill>
                <a:latin typeface="Consolas"/>
                <a:cs typeface="Consolas"/>
              </a:rPr>
              <a:t> </a:t>
            </a:r>
            <a:r>
              <a:rPr lang="en-US" sz="3100" dirty="0">
                <a:solidFill>
                  <a:srgbClr val="3FAA54"/>
                </a:solidFill>
                <a:latin typeface="Consolas"/>
                <a:cs typeface="Consolas"/>
              </a:rPr>
              <a:t>*/</a:t>
            </a:r>
            <a:endParaRPr lang="en-US" sz="3100" dirty="0">
              <a:solidFill>
                <a:prstClr val="black"/>
              </a:solidFill>
              <a:latin typeface="Consolas"/>
              <a:cs typeface="Consolas"/>
            </a:endParaRPr>
          </a:p>
          <a:p>
            <a:pPr lvl="0"/>
            <a:endParaRPr lang="en-US" sz="2850" dirty="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12700" lvl="0"/>
            <a:r>
              <a:rPr lang="en-US" sz="3100" dirty="0">
                <a:solidFill>
                  <a:srgbClr val="7F007F"/>
                </a:solidFill>
                <a:latin typeface="Consolas"/>
                <a:cs typeface="Consolas"/>
              </a:rPr>
              <a:t>b </a:t>
            </a:r>
            <a:r>
              <a:rPr lang="en-US" sz="3100" dirty="0">
                <a:solidFill>
                  <a:srgbClr val="0000FF"/>
                </a:solidFill>
                <a:latin typeface="Consolas"/>
                <a:cs typeface="Consolas"/>
              </a:rPr>
              <a:t>{ </a:t>
            </a:r>
            <a:r>
              <a:rPr lang="en-US" sz="3100" dirty="0">
                <a:solidFill>
                  <a:srgbClr val="FF0000"/>
                </a:solidFill>
                <a:latin typeface="Consolas"/>
                <a:cs typeface="Consolas"/>
              </a:rPr>
              <a:t>color</a:t>
            </a:r>
            <a:r>
              <a:rPr lang="en-US" sz="3100" dirty="0">
                <a:solidFill>
                  <a:srgbClr val="0000FF"/>
                </a:solidFill>
                <a:latin typeface="Consolas"/>
                <a:cs typeface="Consolas"/>
              </a:rPr>
              <a:t>: #</a:t>
            </a:r>
            <a:r>
              <a:rPr lang="en-US" sz="3100" dirty="0" err="1">
                <a:solidFill>
                  <a:srgbClr val="0000FF"/>
                </a:solidFill>
                <a:latin typeface="Consolas"/>
                <a:cs typeface="Consolas"/>
              </a:rPr>
              <a:t>e7c0c8</a:t>
            </a:r>
            <a:r>
              <a:rPr lang="en-US" sz="3100" dirty="0">
                <a:solidFill>
                  <a:srgbClr val="0000FF"/>
                </a:solidFill>
                <a:latin typeface="Consolas"/>
                <a:cs typeface="Consolas"/>
              </a:rPr>
              <a:t>; } </a:t>
            </a:r>
            <a:r>
              <a:rPr lang="en-US" sz="3100" dirty="0">
                <a:solidFill>
                  <a:srgbClr val="3FAA54"/>
                </a:solidFill>
                <a:latin typeface="Consolas"/>
                <a:cs typeface="Consolas"/>
              </a:rPr>
              <a:t>/* bold text in general</a:t>
            </a:r>
            <a:r>
              <a:rPr lang="en-US" sz="3100" spc="-80" dirty="0">
                <a:solidFill>
                  <a:srgbClr val="3FAA54"/>
                </a:solidFill>
                <a:latin typeface="Consolas"/>
                <a:cs typeface="Consolas"/>
              </a:rPr>
              <a:t> </a:t>
            </a:r>
            <a:r>
              <a:rPr lang="en-US" sz="3100" dirty="0">
                <a:solidFill>
                  <a:srgbClr val="3FAA54"/>
                </a:solidFill>
                <a:latin typeface="Consolas"/>
                <a:cs typeface="Consolas"/>
              </a:rPr>
              <a:t>*/</a:t>
            </a:r>
            <a:endParaRPr lang="en-US" sz="3100" dirty="0">
              <a:solidFill>
                <a:prstClr val="black"/>
              </a:solidFill>
              <a:latin typeface="Consolas"/>
              <a:cs typeface="Consolas"/>
            </a:endParaRPr>
          </a:p>
          <a:p>
            <a:pPr lvl="0"/>
            <a:endParaRPr lang="en-US" sz="2850" dirty="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12700" lvl="0"/>
            <a:r>
              <a:rPr lang="en-US" sz="3100" dirty="0">
                <a:solidFill>
                  <a:srgbClr val="7F007F"/>
                </a:solidFill>
                <a:latin typeface="Consolas"/>
                <a:cs typeface="Consolas"/>
              </a:rPr>
              <a:t>p b </a:t>
            </a:r>
            <a:r>
              <a:rPr lang="en-US" sz="3100" dirty="0">
                <a:solidFill>
                  <a:srgbClr val="0000FF"/>
                </a:solidFill>
                <a:latin typeface="Consolas"/>
                <a:cs typeface="Consolas"/>
              </a:rPr>
              <a:t>{ </a:t>
            </a:r>
            <a:r>
              <a:rPr lang="en-US" sz="3100" dirty="0">
                <a:solidFill>
                  <a:srgbClr val="FF0000"/>
                </a:solidFill>
                <a:latin typeface="Consolas"/>
                <a:cs typeface="Consolas"/>
              </a:rPr>
              <a:t>color</a:t>
            </a:r>
            <a:r>
              <a:rPr lang="en-US" sz="3100" dirty="0">
                <a:solidFill>
                  <a:srgbClr val="0000FF"/>
                </a:solidFill>
                <a:latin typeface="Consolas"/>
                <a:cs typeface="Consolas"/>
              </a:rPr>
              <a:t>: #</a:t>
            </a:r>
            <a:r>
              <a:rPr lang="en-US" sz="3100" dirty="0" err="1">
                <a:solidFill>
                  <a:srgbClr val="0000FF"/>
                </a:solidFill>
                <a:latin typeface="Consolas"/>
                <a:cs typeface="Consolas"/>
              </a:rPr>
              <a:t>c4fe46</a:t>
            </a:r>
            <a:r>
              <a:rPr lang="en-US" sz="3100" dirty="0">
                <a:solidFill>
                  <a:srgbClr val="0000FF"/>
                </a:solidFill>
                <a:latin typeface="Consolas"/>
                <a:cs typeface="Consolas"/>
              </a:rPr>
              <a:t>; } </a:t>
            </a:r>
            <a:r>
              <a:rPr lang="en-US" sz="3100" dirty="0">
                <a:solidFill>
                  <a:srgbClr val="3FAA54"/>
                </a:solidFill>
                <a:latin typeface="Consolas"/>
                <a:cs typeface="Consolas"/>
              </a:rPr>
              <a:t>/* bold text in paragraphs</a:t>
            </a:r>
            <a:r>
              <a:rPr lang="en-US" sz="3100" spc="-80" dirty="0">
                <a:solidFill>
                  <a:srgbClr val="3FAA54"/>
                </a:solidFill>
                <a:latin typeface="Consolas"/>
                <a:cs typeface="Consolas"/>
              </a:rPr>
              <a:t> </a:t>
            </a:r>
            <a:r>
              <a:rPr lang="en-US" sz="3100" dirty="0">
                <a:solidFill>
                  <a:srgbClr val="3FAA54"/>
                </a:solidFill>
                <a:latin typeface="Consolas"/>
                <a:cs typeface="Consolas"/>
              </a:rPr>
              <a:t>*/</a:t>
            </a:r>
            <a:endParaRPr lang="en-US" sz="3100" dirty="0">
              <a:solidFill>
                <a:prstClr val="black"/>
              </a:solidFill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5880781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66A61181-8A04-4245-8446-5BDA9824900F}"/>
              </a:ext>
            </a:extLst>
          </p:cNvPr>
          <p:cNvSpPr/>
          <p:nvPr/>
        </p:nvSpPr>
        <p:spPr>
          <a:xfrm>
            <a:off x="0" y="0"/>
            <a:ext cx="13004800" cy="9723120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79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79"/>
                </a:lnTo>
                <a:lnTo>
                  <a:pt x="0" y="1661579"/>
                </a:lnTo>
                <a:close/>
              </a:path>
            </a:pathLst>
          </a:custGeom>
          <a:solidFill>
            <a:srgbClr val="EA99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object 2"/>
          <p:cNvSpPr txBox="1"/>
          <p:nvPr/>
        </p:nvSpPr>
        <p:spPr>
          <a:xfrm>
            <a:off x="4165600" y="5880100"/>
            <a:ext cx="4658995" cy="1181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295"/>
              </a:lnSpc>
              <a:tabLst>
                <a:tab pos="3015615" algn="l"/>
              </a:tabLst>
            </a:pPr>
            <a:r>
              <a:rPr sz="7800" b="1">
                <a:solidFill>
                  <a:srgbClr val="FFFFFF"/>
                </a:solidFill>
                <a:latin typeface="Bebas Neue Bold"/>
                <a:cs typeface="Bebas Neue Bold"/>
              </a:rPr>
              <a:t>PRACTICE	TIME!</a:t>
            </a:r>
            <a:endParaRPr sz="7800">
              <a:latin typeface="Bebas Neue Bold"/>
              <a:cs typeface="Bebas Neue Bold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245100" y="2705100"/>
            <a:ext cx="2514600" cy="25781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543104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425A200D-8E5D-4289-9EDA-55947D12012E}"/>
              </a:ext>
            </a:extLst>
          </p:cNvPr>
          <p:cNvSpPr/>
          <p:nvPr/>
        </p:nvSpPr>
        <p:spPr>
          <a:xfrm>
            <a:off x="-25400" y="0"/>
            <a:ext cx="130302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79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79"/>
                </a:lnTo>
                <a:lnTo>
                  <a:pt x="0" y="1661579"/>
                </a:lnTo>
                <a:close/>
              </a:path>
            </a:pathLst>
          </a:custGeom>
          <a:solidFill>
            <a:srgbClr val="EA99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406400"/>
            <a:ext cx="130048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ts val="5995"/>
              </a:lnSpc>
            </a:pPr>
            <a:r>
              <a:rPr lang="en-US" dirty="0"/>
              <a:t>Practice file organization</a:t>
            </a:r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1530667" y="2057400"/>
            <a:ext cx="10534333" cy="732508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  <a:buSzPct val="74137"/>
              <a:tabLst>
                <a:tab pos="417195" algn="l"/>
                <a:tab pos="417830" algn="l"/>
              </a:tabLst>
            </a:pPr>
            <a:endParaRPr lang="en-US" sz="2800" b="1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12700" marR="5080" lvl="0">
              <a:buSzPct val="74137"/>
              <a:tabLst>
                <a:tab pos="417195" algn="l"/>
                <a:tab pos="417830" algn="l"/>
              </a:tabLst>
            </a:pPr>
            <a:r>
              <a:rPr lang="en-US" sz="2800" dirty="0">
                <a:solidFill>
                  <a:srgbClr val="5F5F5F"/>
                </a:solidFill>
                <a:latin typeface="Georgia"/>
              </a:rPr>
              <a:t>Create a folder for your images and move all images there </a:t>
            </a:r>
          </a:p>
          <a:p>
            <a:pPr marL="469900" marR="5080" lvl="0" indent="-457200">
              <a:buSzPct val="74137"/>
              <a:buFont typeface="Arial" panose="020B0604020202020204" pitchFamily="34" charset="0"/>
              <a:buChar char="•"/>
              <a:tabLst>
                <a:tab pos="417195" algn="l"/>
                <a:tab pos="417830" algn="l"/>
              </a:tabLst>
            </a:pPr>
            <a:r>
              <a:rPr lang="en-US" sz="2800" dirty="0">
                <a:solidFill>
                  <a:srgbClr val="5F5F5F"/>
                </a:solidFill>
                <a:latin typeface="Georgia"/>
                <a:cs typeface="Georgia"/>
              </a:rPr>
              <a:t>Fix the paths in all your 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&lt;</a:t>
            </a:r>
            <a:r>
              <a:rPr lang="en-US" sz="2800" dirty="0" err="1">
                <a:solidFill>
                  <a:srgbClr val="7F007F"/>
                </a:solidFill>
                <a:latin typeface="Consolas"/>
                <a:cs typeface="Consolas"/>
              </a:rPr>
              <a:t>img</a:t>
            </a:r>
            <a:r>
              <a:rPr lang="en-US" sz="2800" dirty="0">
                <a:solidFill>
                  <a:srgbClr val="7F007F"/>
                </a:solidFill>
                <a:latin typeface="Consolas"/>
                <a:cs typeface="Consolas"/>
              </a:rPr>
              <a:t> </a:t>
            </a:r>
            <a:r>
              <a:rPr lang="en-US" sz="2800" dirty="0" err="1">
                <a:solidFill>
                  <a:srgbClr val="FF0000"/>
                </a:solidFill>
                <a:latin typeface="Consolas"/>
                <a:cs typeface="Consolas"/>
              </a:rPr>
              <a:t>src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  <a:r>
              <a:rPr lang="en-US" sz="2800" dirty="0">
                <a:solidFill>
                  <a:srgbClr val="5F5F5F"/>
                </a:solidFill>
                <a:latin typeface="Georgia"/>
                <a:cs typeface="Georgia"/>
              </a:rPr>
              <a:t> tags so that images show like before</a:t>
            </a:r>
          </a:p>
          <a:p>
            <a:pPr marL="12700" marR="5080">
              <a:lnSpc>
                <a:spcPct val="100000"/>
              </a:lnSpc>
              <a:buSzPct val="74137"/>
              <a:tabLst>
                <a:tab pos="417195" algn="l"/>
                <a:tab pos="417830" algn="l"/>
              </a:tabLst>
            </a:pPr>
            <a:endParaRPr lang="en-US" sz="2800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12700" marR="5080">
              <a:lnSpc>
                <a:spcPct val="100000"/>
              </a:lnSpc>
              <a:buSzPct val="74137"/>
              <a:tabLst>
                <a:tab pos="417195" algn="l"/>
                <a:tab pos="417830" algn="l"/>
              </a:tabLst>
            </a:pPr>
            <a:endParaRPr lang="en-US" sz="2800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12700" marR="5080">
              <a:lnSpc>
                <a:spcPct val="100000"/>
              </a:lnSpc>
              <a:buSzPct val="74137"/>
              <a:tabLst>
                <a:tab pos="417195" algn="l"/>
                <a:tab pos="417830" algn="l"/>
              </a:tabLst>
            </a:pPr>
            <a:r>
              <a:rPr lang="en-US" sz="2800" dirty="0">
                <a:solidFill>
                  <a:srgbClr val="5F5F5F"/>
                </a:solidFill>
                <a:latin typeface="Georgia"/>
                <a:cs typeface="Georgia"/>
              </a:rPr>
              <a:t>Create a new file called </a:t>
            </a:r>
            <a:r>
              <a:rPr lang="en-US" sz="2800" b="1" dirty="0">
                <a:solidFill>
                  <a:srgbClr val="5F5F5F"/>
                </a:solidFill>
                <a:latin typeface="Georgia"/>
                <a:cs typeface="Georgia"/>
              </a:rPr>
              <a:t>styles.css</a:t>
            </a:r>
            <a:endParaRPr lang="en-US" sz="2800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469900" marR="5080" indent="-457200">
              <a:lnSpc>
                <a:spcPct val="100000"/>
              </a:lnSpc>
              <a:buSzPct val="74137"/>
              <a:buFont typeface="Arial" panose="020B0604020202020204" pitchFamily="34" charset="0"/>
              <a:buChar char="•"/>
              <a:tabLst>
                <a:tab pos="417195" algn="l"/>
                <a:tab pos="417830" algn="l"/>
              </a:tabLst>
            </a:pPr>
            <a:r>
              <a:rPr lang="en-US" sz="2800" dirty="0">
                <a:solidFill>
                  <a:srgbClr val="5F5F5F"/>
                </a:solidFill>
                <a:latin typeface="Georgia"/>
                <a:cs typeface="Georgia"/>
              </a:rPr>
              <a:t>Copy and paste the </a:t>
            </a:r>
            <a:r>
              <a:rPr lang="en-US" sz="2800" spc="-5" dirty="0">
                <a:solidFill>
                  <a:srgbClr val="5F5F5F"/>
                </a:solidFill>
                <a:latin typeface="Georgia"/>
                <a:cs typeface="Georgia"/>
              </a:rPr>
              <a:t>styles </a:t>
            </a:r>
            <a:r>
              <a:rPr lang="en-US" sz="2800" dirty="0">
                <a:solidFill>
                  <a:srgbClr val="5F5F5F"/>
                </a:solidFill>
                <a:latin typeface="Georgia"/>
                <a:cs typeface="Georgia"/>
              </a:rPr>
              <a:t>from </a:t>
            </a:r>
            <a:r>
              <a:rPr lang="en-US" sz="2800" spc="-5" dirty="0">
                <a:solidFill>
                  <a:srgbClr val="5F5F5F"/>
                </a:solidFill>
                <a:latin typeface="Georgia"/>
                <a:cs typeface="Georgia"/>
              </a:rPr>
              <a:t>inside </a:t>
            </a:r>
            <a:r>
              <a:rPr lang="en-US" sz="2800" spc="-10" dirty="0">
                <a:solidFill>
                  <a:srgbClr val="5F5F5F"/>
                </a:solidFill>
                <a:latin typeface="Consolas"/>
                <a:cs typeface="Consolas"/>
              </a:rPr>
              <a:t>&lt;</a:t>
            </a:r>
            <a:r>
              <a:rPr lang="en-US" sz="2800" spc="-10" dirty="0">
                <a:solidFill>
                  <a:srgbClr val="7F007F"/>
                </a:solidFill>
                <a:latin typeface="Consolas"/>
                <a:cs typeface="Consolas"/>
              </a:rPr>
              <a:t>style</a:t>
            </a:r>
            <a:r>
              <a:rPr lang="en-US" sz="2800" spc="-10" dirty="0">
                <a:solidFill>
                  <a:srgbClr val="5F5F5F"/>
                </a:solidFill>
                <a:latin typeface="Consolas"/>
                <a:cs typeface="Consolas"/>
              </a:rPr>
              <a:t>&gt;&lt;/</a:t>
            </a:r>
            <a:r>
              <a:rPr lang="en-US" sz="2800" spc="-10" dirty="0">
                <a:solidFill>
                  <a:srgbClr val="7F007F"/>
                </a:solidFill>
                <a:latin typeface="Consolas"/>
                <a:cs typeface="Consolas"/>
              </a:rPr>
              <a:t>style</a:t>
            </a:r>
            <a:r>
              <a:rPr lang="en-US" sz="2800" spc="-10" dirty="0">
                <a:solidFill>
                  <a:srgbClr val="5F5F5F"/>
                </a:solidFill>
                <a:latin typeface="Consolas"/>
                <a:cs typeface="Consolas"/>
              </a:rPr>
              <a:t>&gt;</a:t>
            </a:r>
            <a:r>
              <a:rPr lang="en-US" sz="2800" spc="-935" dirty="0">
                <a:solidFill>
                  <a:srgbClr val="5F5F5F"/>
                </a:solidFill>
                <a:latin typeface="Consolas"/>
                <a:cs typeface="Consolas"/>
              </a:rPr>
              <a:t> </a:t>
            </a:r>
            <a:r>
              <a:rPr lang="en-US" sz="2800" dirty="0">
                <a:solidFill>
                  <a:srgbClr val="5F5F5F"/>
                </a:solidFill>
                <a:latin typeface="Georgia"/>
                <a:cs typeface="Georgia"/>
              </a:rPr>
              <a:t>into that .</a:t>
            </a:r>
            <a:r>
              <a:rPr lang="en-US" sz="2800" dirty="0" err="1">
                <a:solidFill>
                  <a:srgbClr val="5F5F5F"/>
                </a:solidFill>
                <a:latin typeface="Georgia"/>
                <a:cs typeface="Georgia"/>
              </a:rPr>
              <a:t>css</a:t>
            </a:r>
            <a:r>
              <a:rPr lang="en-US" sz="2800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lang="en-US" sz="2800" spc="-5" dirty="0">
                <a:solidFill>
                  <a:srgbClr val="5F5F5F"/>
                </a:solidFill>
                <a:latin typeface="Georgia"/>
                <a:cs typeface="Georgia"/>
              </a:rPr>
              <a:t>file</a:t>
            </a:r>
          </a:p>
          <a:p>
            <a:pPr marL="489585" indent="-457200">
              <a:buSzPct val="74137"/>
              <a:buFont typeface="Arial" panose="020B0604020202020204" pitchFamily="34" charset="0"/>
              <a:buChar char="•"/>
              <a:tabLst>
                <a:tab pos="437515" algn="l"/>
                <a:tab pos="438150" algn="l"/>
              </a:tabLst>
            </a:pPr>
            <a:endParaRPr lang="en-US" sz="2800" spc="-20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489585" indent="-457200">
              <a:buSzPct val="74137"/>
              <a:buFont typeface="Arial" panose="020B0604020202020204" pitchFamily="34" charset="0"/>
              <a:buChar char="•"/>
              <a:tabLst>
                <a:tab pos="437515" algn="l"/>
                <a:tab pos="438150" algn="l"/>
              </a:tabLst>
            </a:pPr>
            <a:endParaRPr lang="en-US" sz="2800" spc="-20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32385">
              <a:lnSpc>
                <a:spcPct val="100000"/>
              </a:lnSpc>
              <a:buSzPct val="74137"/>
              <a:tabLst>
                <a:tab pos="437515" algn="l"/>
                <a:tab pos="438150" algn="l"/>
              </a:tabLst>
            </a:pPr>
            <a:r>
              <a:rPr lang="en-US" sz="2800" spc="-20" dirty="0">
                <a:solidFill>
                  <a:srgbClr val="5F5F5F"/>
                </a:solidFill>
                <a:latin typeface="Georgia"/>
                <a:cs typeface="Georgia"/>
              </a:rPr>
              <a:t>Add a link to your new stylesheet on all of your webpages:</a:t>
            </a:r>
          </a:p>
          <a:p>
            <a:pPr marL="32385">
              <a:buSzPct val="74137"/>
              <a:tabLst>
                <a:tab pos="437515" algn="l"/>
                <a:tab pos="438150" algn="l"/>
              </a:tabLst>
            </a:pP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&lt;</a:t>
            </a:r>
            <a:r>
              <a:rPr lang="en-US" sz="2800" dirty="0">
                <a:solidFill>
                  <a:srgbClr val="7F007F"/>
                </a:solidFill>
                <a:latin typeface="Consolas"/>
                <a:cs typeface="Consolas"/>
              </a:rPr>
              <a:t>link </a:t>
            </a:r>
            <a:r>
              <a:rPr lang="en-US" sz="2800" dirty="0" err="1">
                <a:solidFill>
                  <a:srgbClr val="FF0000"/>
                </a:solidFill>
                <a:latin typeface="Consolas"/>
                <a:cs typeface="Consolas"/>
              </a:rPr>
              <a:t>href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="styles.css"</a:t>
            </a:r>
            <a:r>
              <a:rPr lang="en-US" sz="2800" spc="-7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lang="en-US" sz="2800" dirty="0" err="1">
                <a:solidFill>
                  <a:srgbClr val="FF0000"/>
                </a:solidFill>
                <a:latin typeface="Consolas"/>
                <a:cs typeface="Consolas"/>
              </a:rPr>
              <a:t>rel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="stylesheet"&gt;</a:t>
            </a:r>
            <a:endParaRPr lang="en-US" sz="2800" dirty="0">
              <a:latin typeface="Times New Roman"/>
              <a:cs typeface="Times New Roman"/>
            </a:endParaRPr>
          </a:p>
          <a:p>
            <a:pPr marL="32385">
              <a:lnSpc>
                <a:spcPct val="100000"/>
              </a:lnSpc>
              <a:buSzPct val="74137"/>
              <a:tabLst>
                <a:tab pos="437515" algn="l"/>
                <a:tab pos="438150" algn="l"/>
              </a:tabLst>
            </a:pPr>
            <a:endParaRPr lang="en-US" sz="2800" spc="-20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489585" indent="-457200">
              <a:lnSpc>
                <a:spcPct val="100000"/>
              </a:lnSpc>
              <a:buSzPct val="74137"/>
              <a:buFont typeface="Arial" panose="020B0604020202020204" pitchFamily="34" charset="0"/>
              <a:buChar char="•"/>
              <a:tabLst>
                <a:tab pos="437515" algn="l"/>
                <a:tab pos="438150" algn="l"/>
              </a:tabLst>
            </a:pPr>
            <a:endParaRPr lang="en-US" sz="2800" spc="-20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12700" marR="5080">
              <a:buSzPct val="74137"/>
              <a:tabLst>
                <a:tab pos="417195" algn="l"/>
                <a:tab pos="417830" algn="l"/>
              </a:tabLst>
            </a:pPr>
            <a:r>
              <a:rPr lang="en-US" sz="2800" dirty="0">
                <a:solidFill>
                  <a:srgbClr val="5F5F5F"/>
                </a:solidFill>
                <a:latin typeface="Georgia"/>
                <a:cs typeface="Georgia"/>
              </a:rPr>
              <a:t>Prettify your CSS and HTML so that it’s easy to read</a:t>
            </a:r>
          </a:p>
          <a:p>
            <a:pPr marL="584200" marR="5080" indent="-571500">
              <a:buSzPct val="74137"/>
              <a:buFont typeface="Arial" panose="020B0604020202020204" pitchFamily="34" charset="0"/>
              <a:buChar char="•"/>
              <a:tabLst>
                <a:tab pos="417195" algn="l"/>
                <a:tab pos="417830" algn="l"/>
              </a:tabLst>
            </a:pPr>
            <a:r>
              <a:rPr lang="en-US" sz="2800" dirty="0">
                <a:solidFill>
                  <a:srgbClr val="5F5F5F"/>
                </a:solidFill>
                <a:latin typeface="Georgia"/>
                <a:cs typeface="Georgia"/>
              </a:rPr>
              <a:t>Use indentation and whitespace</a:t>
            </a:r>
            <a:endParaRPr lang="en-US" sz="2800" spc="-20" dirty="0">
              <a:solidFill>
                <a:srgbClr val="5F5F5F"/>
              </a:solidFill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505200" y="5676900"/>
            <a:ext cx="5988050" cy="1181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295"/>
              </a:lnSpc>
              <a:tabLst>
                <a:tab pos="1306195" algn="l"/>
                <a:tab pos="2583180" algn="l"/>
                <a:tab pos="3942079" algn="l"/>
              </a:tabLst>
            </a:pPr>
            <a:r>
              <a:rPr sz="7800" b="1" dirty="0">
                <a:solidFill>
                  <a:srgbClr val="FFFFFF"/>
                </a:solidFill>
                <a:latin typeface="Bebas Neue Bold"/>
                <a:cs typeface="Bebas Neue Bold"/>
              </a:rPr>
              <a:t>THE	CSS	B</a:t>
            </a:r>
            <a:r>
              <a:rPr sz="7800" b="1" spc="-120" dirty="0">
                <a:solidFill>
                  <a:srgbClr val="FFFFFF"/>
                </a:solidFill>
                <a:latin typeface="Bebas Neue Bold"/>
                <a:cs typeface="Bebas Neue Bold"/>
              </a:rPr>
              <a:t>O</a:t>
            </a:r>
            <a:r>
              <a:rPr sz="7800" b="1" dirty="0">
                <a:solidFill>
                  <a:srgbClr val="FFFFFF"/>
                </a:solidFill>
                <a:latin typeface="Bebas Neue Bold"/>
                <a:cs typeface="Bebas Neue Bold"/>
              </a:rPr>
              <a:t>X	MODEL</a:t>
            </a:r>
            <a:endParaRPr sz="7800" dirty="0">
              <a:latin typeface="Bebas Neue Bold"/>
              <a:cs typeface="Bebas Neue Bold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454699" y="2870200"/>
            <a:ext cx="2095500" cy="2095500"/>
          </a:xfrm>
          <a:custGeom>
            <a:avLst/>
            <a:gdLst/>
            <a:ahLst/>
            <a:cxnLst/>
            <a:rect l="l" t="t" r="r" b="b"/>
            <a:pathLst>
              <a:path w="2095500" h="2095500">
                <a:moveTo>
                  <a:pt x="0" y="0"/>
                </a:moveTo>
                <a:lnTo>
                  <a:pt x="2095400" y="0"/>
                </a:lnTo>
                <a:lnTo>
                  <a:pt x="2095400" y="2095400"/>
                </a:lnTo>
                <a:lnTo>
                  <a:pt x="0" y="2095400"/>
                </a:lnTo>
                <a:lnTo>
                  <a:pt x="0" y="0"/>
                </a:lnTo>
                <a:close/>
              </a:path>
            </a:pathLst>
          </a:custGeom>
          <a:ln w="635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840605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D7533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991100" y="406400"/>
            <a:ext cx="3018155" cy="761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dirty="0"/>
              <a:t>CSS </a:t>
            </a:r>
            <a:r>
              <a:rPr spc="-25" dirty="0"/>
              <a:t>BOX</a:t>
            </a:r>
            <a:r>
              <a:rPr spc="-100" dirty="0"/>
              <a:t> </a:t>
            </a:r>
            <a:r>
              <a:rPr dirty="0"/>
              <a:t>MODEL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384300" y="3022600"/>
            <a:ext cx="10596880" cy="44242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000" b="1" dirty="0">
                <a:solidFill>
                  <a:srgbClr val="5F5F5F"/>
                </a:solidFill>
                <a:latin typeface="Bebas Neue Bold"/>
                <a:cs typeface="Bebas Neue Bold"/>
              </a:rPr>
              <a:t>Content</a:t>
            </a:r>
            <a:r>
              <a:rPr sz="3600" b="1" spc="2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: </a:t>
            </a:r>
            <a:r>
              <a:rPr sz="3600" spc="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stuff </a:t>
            </a:r>
            <a:r>
              <a:rPr sz="36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in the</a:t>
            </a:r>
            <a:r>
              <a:rPr sz="3600" spc="-114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 </a:t>
            </a:r>
            <a:r>
              <a:rPr sz="36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box</a:t>
            </a:r>
            <a:endParaRPr sz="3600" dirty="0">
              <a:latin typeface="Georgia" panose="02040502050405020303" pitchFamily="18" charset="0"/>
              <a:cs typeface="Lora"/>
            </a:endParaRPr>
          </a:p>
          <a:p>
            <a:pPr marL="12700">
              <a:lnSpc>
                <a:spcPct val="100000"/>
              </a:lnSpc>
              <a:spcBef>
                <a:spcPts val="3479"/>
              </a:spcBef>
            </a:pPr>
            <a:r>
              <a:rPr sz="5000" b="1" dirty="0">
                <a:solidFill>
                  <a:srgbClr val="5F5F5F"/>
                </a:solidFill>
                <a:latin typeface="Bebas Neue Bold"/>
                <a:cs typeface="Bebas Neue Bold"/>
              </a:rPr>
              <a:t>Padding</a:t>
            </a:r>
            <a:r>
              <a:rPr sz="3600" b="1" spc="3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: </a:t>
            </a:r>
            <a:r>
              <a:rPr sz="36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bubble </a:t>
            </a:r>
            <a:r>
              <a:rPr sz="3600" spc="-1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wrap </a:t>
            </a:r>
            <a:r>
              <a:rPr sz="36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and packing</a:t>
            </a:r>
            <a:r>
              <a:rPr sz="3600" spc="-2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 </a:t>
            </a:r>
            <a:r>
              <a:rPr sz="36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peanuts</a:t>
            </a:r>
            <a:endParaRPr sz="3600" dirty="0">
              <a:latin typeface="Georgia" panose="02040502050405020303" pitchFamily="18" charset="0"/>
              <a:cs typeface="Lora"/>
            </a:endParaRPr>
          </a:p>
          <a:p>
            <a:pPr marL="12700">
              <a:lnSpc>
                <a:spcPct val="100000"/>
              </a:lnSpc>
              <a:spcBef>
                <a:spcPts val="3479"/>
              </a:spcBef>
            </a:pPr>
            <a:r>
              <a:rPr sz="5000" b="1" dirty="0">
                <a:solidFill>
                  <a:srgbClr val="5F5F5F"/>
                </a:solidFill>
                <a:latin typeface="Bebas Neue Bold"/>
                <a:cs typeface="Bebas Neue Bold"/>
              </a:rPr>
              <a:t>Border</a:t>
            </a:r>
            <a:r>
              <a:rPr sz="3600" b="1" spc="3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: </a:t>
            </a:r>
            <a:r>
              <a:rPr sz="36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sides </a:t>
            </a:r>
            <a:r>
              <a:rPr sz="3600" spc="-1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of </a:t>
            </a:r>
            <a:r>
              <a:rPr sz="36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the</a:t>
            </a:r>
            <a:r>
              <a:rPr sz="3600" spc="-8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 </a:t>
            </a:r>
            <a:r>
              <a:rPr sz="36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box</a:t>
            </a:r>
            <a:endParaRPr sz="3600" dirty="0">
              <a:latin typeface="Georgia" panose="02040502050405020303" pitchFamily="18" charset="0"/>
              <a:cs typeface="Lora"/>
            </a:endParaRPr>
          </a:p>
          <a:p>
            <a:pPr marL="12700">
              <a:lnSpc>
                <a:spcPct val="100000"/>
              </a:lnSpc>
              <a:spcBef>
                <a:spcPts val="3479"/>
              </a:spcBef>
            </a:pPr>
            <a:r>
              <a:rPr sz="5000" b="1" dirty="0">
                <a:solidFill>
                  <a:srgbClr val="5F5F5F"/>
                </a:solidFill>
                <a:latin typeface="Bebas Neue Bold"/>
                <a:cs typeface="Bebas Neue Bold"/>
              </a:rPr>
              <a:t>Margin</a:t>
            </a:r>
            <a:r>
              <a:rPr sz="3600" b="1" spc="7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: </a:t>
            </a:r>
            <a:r>
              <a:rPr sz="36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space between multiple</a:t>
            </a:r>
            <a:r>
              <a:rPr sz="3600" spc="-9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 </a:t>
            </a:r>
            <a:r>
              <a:rPr sz="3600" spc="-1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boxes</a:t>
            </a:r>
            <a:endParaRPr sz="3600" dirty="0">
              <a:latin typeface="Georgia" panose="02040502050405020303" pitchFamily="18" charset="0"/>
              <a:cs typeface="Lora"/>
            </a:endParaRPr>
          </a:p>
        </p:txBody>
      </p:sp>
    </p:spTree>
    <p:extLst>
      <p:ext uri="{BB962C8B-B14F-4D97-AF65-F5344CB8AC3E}">
        <p14:creationId xmlns:p14="http://schemas.microsoft.com/office/powerpoint/2010/main" val="37864471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D7533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991100" y="406400"/>
            <a:ext cx="3018155" cy="761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dirty="0"/>
              <a:t>CSS </a:t>
            </a:r>
            <a:r>
              <a:rPr spc="-25" dirty="0"/>
              <a:t>BOX</a:t>
            </a:r>
            <a:r>
              <a:rPr spc="-100" dirty="0"/>
              <a:t> </a:t>
            </a:r>
            <a:r>
              <a:rPr dirty="0"/>
              <a:t>MODEL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B2C239B-7A0B-4B6D-B309-2285A771B486}"/>
              </a:ext>
            </a:extLst>
          </p:cNvPr>
          <p:cNvGrpSpPr/>
          <p:nvPr/>
        </p:nvGrpSpPr>
        <p:grpSpPr>
          <a:xfrm>
            <a:off x="-2223" y="1676400"/>
            <a:ext cx="13004800" cy="8182578"/>
            <a:chOff x="-2223" y="1676400"/>
            <a:chExt cx="13004800" cy="8182578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/>
            <a:srcRect l="5168" r="5997"/>
            <a:stretch/>
          </p:blipFill>
          <p:spPr>
            <a:xfrm>
              <a:off x="-2223" y="1676400"/>
              <a:ext cx="13004800" cy="7611078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9AABEF1-B2B5-47F8-8312-D9925BCCD7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2223" y="9067800"/>
              <a:ext cx="13004800" cy="7911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13238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D7533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664200" y="406400"/>
            <a:ext cx="1675764" cy="761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spc="-65" dirty="0"/>
              <a:t>P</a:t>
            </a:r>
            <a:r>
              <a:rPr dirty="0"/>
              <a:t>adding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39800" y="4114800"/>
            <a:ext cx="7829550" cy="534402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en-US" sz="2800" dirty="0">
                <a:solidFill>
                  <a:srgbClr val="7F007F"/>
                </a:solidFill>
                <a:latin typeface="Consolas"/>
                <a:cs typeface="Consolas"/>
              </a:rPr>
              <a:t>p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 {</a:t>
            </a:r>
            <a:endParaRPr sz="2800" dirty="0">
              <a:latin typeface="Consolas" panose="020B0609020204030204" pitchFamily="49" charset="0"/>
              <a:cs typeface="Courier New"/>
            </a:endParaRPr>
          </a:p>
          <a:p>
            <a:pPr marL="698500" marR="2245360" indent="45720">
              <a:lnSpc>
                <a:spcPct val="112000"/>
              </a:lnSpc>
            </a:pPr>
            <a:r>
              <a:rPr sz="2800" dirty="0">
                <a:solidFill>
                  <a:srgbClr val="FF0000"/>
                </a:solidFill>
                <a:latin typeface="Consolas"/>
                <a:cs typeface="Consolas"/>
              </a:rPr>
              <a:t>padding-top</a:t>
            </a:r>
            <a:r>
              <a:rPr sz="2800" dirty="0">
                <a:solidFill>
                  <a:srgbClr val="0000FF"/>
                </a:solidFill>
                <a:latin typeface="Consolas"/>
                <a:cs typeface="Consolas"/>
              </a:rPr>
              <a:t>: 20px;  </a:t>
            </a:r>
            <a:r>
              <a:rPr sz="2800" dirty="0">
                <a:solidFill>
                  <a:srgbClr val="FF0000"/>
                </a:solidFill>
                <a:latin typeface="Consolas"/>
                <a:cs typeface="Consolas"/>
              </a:rPr>
              <a:t>padding-right</a:t>
            </a:r>
            <a:r>
              <a:rPr sz="2800" dirty="0">
                <a:solidFill>
                  <a:srgbClr val="0000FF"/>
                </a:solidFill>
                <a:latin typeface="Consolas"/>
                <a:cs typeface="Consolas"/>
              </a:rPr>
              <a:t>: 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5</a:t>
            </a:r>
            <a:r>
              <a:rPr sz="2800" dirty="0">
                <a:solidFill>
                  <a:srgbClr val="0000FF"/>
                </a:solidFill>
                <a:latin typeface="Consolas"/>
                <a:cs typeface="Consolas"/>
              </a:rPr>
              <a:t>px;  </a:t>
            </a:r>
            <a:r>
              <a:rPr sz="2800" dirty="0">
                <a:solidFill>
                  <a:srgbClr val="FF0000"/>
                </a:solidFill>
                <a:latin typeface="Consolas"/>
                <a:cs typeface="Consolas"/>
              </a:rPr>
              <a:t>padding-bottom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: </a:t>
            </a:r>
            <a:r>
              <a:rPr sz="2800" dirty="0">
                <a:solidFill>
                  <a:srgbClr val="0000FF"/>
                </a:solidFill>
                <a:latin typeface="Consolas"/>
                <a:cs typeface="Consolas"/>
              </a:rPr>
              <a:t>40px;  </a:t>
            </a:r>
            <a:r>
              <a:rPr sz="2800" dirty="0">
                <a:solidFill>
                  <a:srgbClr val="FF0000"/>
                </a:solidFill>
                <a:latin typeface="Consolas"/>
                <a:cs typeface="Consolas"/>
              </a:rPr>
              <a:t>padding-left</a:t>
            </a:r>
            <a:r>
              <a:rPr sz="2800" dirty="0">
                <a:solidFill>
                  <a:srgbClr val="0000FF"/>
                </a:solidFill>
                <a:latin typeface="Consolas"/>
                <a:cs typeface="Consolas"/>
              </a:rPr>
              <a:t>: 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1</a:t>
            </a:r>
            <a:r>
              <a:rPr sz="2800" dirty="0">
                <a:solidFill>
                  <a:srgbClr val="0000FF"/>
                </a:solidFill>
                <a:latin typeface="Consolas"/>
                <a:cs typeface="Consolas"/>
              </a:rPr>
              <a:t>0px;</a:t>
            </a:r>
          </a:p>
          <a:p>
            <a:pPr marL="12700">
              <a:lnSpc>
                <a:spcPct val="100000"/>
              </a:lnSpc>
              <a:spcBef>
                <a:spcPts val="560"/>
              </a:spcBef>
            </a:pPr>
            <a:r>
              <a:rPr sz="2800" dirty="0">
                <a:solidFill>
                  <a:srgbClr val="0000FF"/>
                </a:solidFill>
                <a:latin typeface="Consolas"/>
                <a:cs typeface="Consolas"/>
              </a:rPr>
              <a:t>}</a:t>
            </a:r>
          </a:p>
          <a:p>
            <a:pPr marL="12700">
              <a:lnSpc>
                <a:spcPct val="100000"/>
              </a:lnSpc>
              <a:spcBef>
                <a:spcPts val="459"/>
              </a:spcBef>
            </a:pPr>
            <a:endParaRPr lang="en-US" sz="2800" dirty="0">
              <a:solidFill>
                <a:srgbClr val="0000FF"/>
              </a:solidFill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459"/>
              </a:spcBef>
            </a:pPr>
            <a:r>
              <a:rPr lang="en-US" sz="2800" spc="-1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Shorter way:</a:t>
            </a:r>
            <a:endParaRPr lang="en-US" sz="2800" dirty="0">
              <a:solidFill>
                <a:srgbClr val="0000FF"/>
              </a:solidFill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459"/>
              </a:spcBef>
            </a:pPr>
            <a:r>
              <a:rPr lang="en-US" sz="2800" dirty="0">
                <a:solidFill>
                  <a:srgbClr val="7F007F"/>
                </a:solidFill>
                <a:latin typeface="Consolas"/>
                <a:cs typeface="Consolas"/>
              </a:rPr>
              <a:t>p </a:t>
            </a:r>
            <a:r>
              <a:rPr sz="2800" dirty="0">
                <a:solidFill>
                  <a:srgbClr val="0000FF"/>
                </a:solidFill>
                <a:latin typeface="Consolas"/>
                <a:cs typeface="Consolas"/>
              </a:rPr>
              <a:t>{</a:t>
            </a:r>
          </a:p>
          <a:p>
            <a:pPr marL="744220">
              <a:lnSpc>
                <a:spcPct val="100000"/>
              </a:lnSpc>
              <a:spcBef>
                <a:spcPts val="459"/>
              </a:spcBef>
            </a:pPr>
            <a:r>
              <a:rPr lang="en-US" sz="2800" dirty="0">
                <a:solidFill>
                  <a:srgbClr val="FF0000"/>
                </a:solidFill>
                <a:latin typeface="Consolas"/>
                <a:cs typeface="Consolas"/>
              </a:rPr>
              <a:t>padding</a:t>
            </a:r>
            <a:r>
              <a:rPr sz="2800" dirty="0">
                <a:solidFill>
                  <a:srgbClr val="0000FF"/>
                </a:solidFill>
                <a:latin typeface="Consolas"/>
                <a:cs typeface="Consolas"/>
              </a:rPr>
              <a:t>: 20px 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5</a:t>
            </a:r>
            <a:r>
              <a:rPr sz="2800" dirty="0">
                <a:solidFill>
                  <a:srgbClr val="0000FF"/>
                </a:solidFill>
                <a:latin typeface="Consolas"/>
                <a:cs typeface="Consolas"/>
              </a:rPr>
              <a:t>px 40px 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1</a:t>
            </a:r>
            <a:r>
              <a:rPr sz="2800" dirty="0">
                <a:solidFill>
                  <a:srgbClr val="0000FF"/>
                </a:solidFill>
                <a:latin typeface="Consolas"/>
                <a:cs typeface="Consolas"/>
              </a:rPr>
              <a:t>0px;</a:t>
            </a:r>
          </a:p>
          <a:p>
            <a:pPr marL="12700">
              <a:lnSpc>
                <a:spcPct val="100000"/>
              </a:lnSpc>
              <a:spcBef>
                <a:spcPts val="459"/>
              </a:spcBef>
            </a:pPr>
            <a:r>
              <a:rPr sz="2800" dirty="0">
                <a:solidFill>
                  <a:srgbClr val="0000FF"/>
                </a:solidFill>
                <a:latin typeface="Consolas"/>
                <a:cs typeface="Consolas"/>
              </a:rPr>
              <a:t>}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939800" y="2222500"/>
            <a:ext cx="10634980" cy="14311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3100" spc="-1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Padding </a:t>
            </a:r>
            <a:r>
              <a:rPr sz="3100" spc="-1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creates </a:t>
            </a:r>
            <a:r>
              <a:rPr sz="31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space </a:t>
            </a:r>
            <a:r>
              <a:rPr lang="en-US" sz="3100" b="1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inside</a:t>
            </a:r>
            <a:r>
              <a:rPr sz="31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 </a:t>
            </a:r>
            <a:r>
              <a:rPr lang="en-US" sz="3100" spc="-1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an element.</a:t>
            </a:r>
          </a:p>
          <a:p>
            <a:pPr marL="12700">
              <a:lnSpc>
                <a:spcPct val="100000"/>
              </a:lnSpc>
            </a:pPr>
            <a:br>
              <a:rPr lang="en-US" sz="3100" spc="-1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</a:br>
            <a:r>
              <a:rPr lang="en-US" sz="3100" spc="-1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Padding affects how far content is from the border.</a:t>
            </a:r>
            <a:endParaRPr sz="3100" spc="-10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2082" y="4455814"/>
            <a:ext cx="5958688" cy="1839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04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51225" y="406400"/>
            <a:ext cx="6193155" cy="761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t>REVIEW: </a:t>
            </a:r>
            <a:r>
              <a:rPr spc="-10"/>
              <a:t>WEBPAGE</a:t>
            </a:r>
            <a:r>
              <a:rPr spc="-95"/>
              <a:t> </a:t>
            </a:r>
            <a:r>
              <a:t>COMPONENTS</a:t>
            </a: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2775EE5E-6FA2-4D74-9AC6-D30C433EAC52}"/>
              </a:ext>
            </a:extLst>
          </p:cNvPr>
          <p:cNvSpPr/>
          <p:nvPr/>
        </p:nvSpPr>
        <p:spPr>
          <a:xfrm>
            <a:off x="9341191" y="3149539"/>
            <a:ext cx="2306955" cy="2306955"/>
          </a:xfrm>
          <a:custGeom>
            <a:avLst/>
            <a:gdLst/>
            <a:ahLst/>
            <a:cxnLst/>
            <a:rect l="l" t="t" r="r" b="b"/>
            <a:pathLst>
              <a:path w="2306954" h="2306954">
                <a:moveTo>
                  <a:pt x="1176081" y="0"/>
                </a:moveTo>
                <a:lnTo>
                  <a:pt x="1130663" y="0"/>
                </a:lnTo>
                <a:lnTo>
                  <a:pt x="1085274" y="1777"/>
                </a:lnTo>
                <a:lnTo>
                  <a:pt x="1039970" y="5331"/>
                </a:lnTo>
                <a:lnTo>
                  <a:pt x="994807" y="10662"/>
                </a:lnTo>
                <a:lnTo>
                  <a:pt x="949842" y="17771"/>
                </a:lnTo>
                <a:lnTo>
                  <a:pt x="905132" y="26657"/>
                </a:lnTo>
                <a:lnTo>
                  <a:pt x="860734" y="37320"/>
                </a:lnTo>
                <a:lnTo>
                  <a:pt x="816703" y="49760"/>
                </a:lnTo>
                <a:lnTo>
                  <a:pt x="773097" y="63977"/>
                </a:lnTo>
                <a:lnTo>
                  <a:pt x="729973" y="79971"/>
                </a:lnTo>
                <a:lnTo>
                  <a:pt x="687386" y="97743"/>
                </a:lnTo>
                <a:lnTo>
                  <a:pt x="645394" y="117291"/>
                </a:lnTo>
                <a:lnTo>
                  <a:pt x="604054" y="138617"/>
                </a:lnTo>
                <a:lnTo>
                  <a:pt x="563421" y="161720"/>
                </a:lnTo>
                <a:lnTo>
                  <a:pt x="523552" y="186600"/>
                </a:lnTo>
                <a:lnTo>
                  <a:pt x="484505" y="213257"/>
                </a:lnTo>
                <a:lnTo>
                  <a:pt x="446335" y="241692"/>
                </a:lnTo>
                <a:lnTo>
                  <a:pt x="409099" y="271903"/>
                </a:lnTo>
                <a:lnTo>
                  <a:pt x="372855" y="303892"/>
                </a:lnTo>
                <a:lnTo>
                  <a:pt x="337658" y="337658"/>
                </a:lnTo>
                <a:lnTo>
                  <a:pt x="303892" y="372855"/>
                </a:lnTo>
                <a:lnTo>
                  <a:pt x="271903" y="409099"/>
                </a:lnTo>
                <a:lnTo>
                  <a:pt x="241692" y="446335"/>
                </a:lnTo>
                <a:lnTo>
                  <a:pt x="213257" y="484505"/>
                </a:lnTo>
                <a:lnTo>
                  <a:pt x="186600" y="523552"/>
                </a:lnTo>
                <a:lnTo>
                  <a:pt x="161720" y="563421"/>
                </a:lnTo>
                <a:lnTo>
                  <a:pt x="138617" y="604054"/>
                </a:lnTo>
                <a:lnTo>
                  <a:pt x="117291" y="645394"/>
                </a:lnTo>
                <a:lnTo>
                  <a:pt x="97743" y="687386"/>
                </a:lnTo>
                <a:lnTo>
                  <a:pt x="79971" y="729973"/>
                </a:lnTo>
                <a:lnTo>
                  <a:pt x="63977" y="773097"/>
                </a:lnTo>
                <a:lnTo>
                  <a:pt x="49760" y="816703"/>
                </a:lnTo>
                <a:lnTo>
                  <a:pt x="37320" y="860734"/>
                </a:lnTo>
                <a:lnTo>
                  <a:pt x="26657" y="905132"/>
                </a:lnTo>
                <a:lnTo>
                  <a:pt x="17771" y="949842"/>
                </a:lnTo>
                <a:lnTo>
                  <a:pt x="10662" y="994807"/>
                </a:lnTo>
                <a:lnTo>
                  <a:pt x="5331" y="1039970"/>
                </a:lnTo>
                <a:lnTo>
                  <a:pt x="1777" y="1085274"/>
                </a:lnTo>
                <a:lnTo>
                  <a:pt x="0" y="1130663"/>
                </a:lnTo>
                <a:lnTo>
                  <a:pt x="0" y="1176081"/>
                </a:lnTo>
                <a:lnTo>
                  <a:pt x="1777" y="1221471"/>
                </a:lnTo>
                <a:lnTo>
                  <a:pt x="5331" y="1266775"/>
                </a:lnTo>
                <a:lnTo>
                  <a:pt x="10662" y="1311938"/>
                </a:lnTo>
                <a:lnTo>
                  <a:pt x="17771" y="1356903"/>
                </a:lnTo>
                <a:lnTo>
                  <a:pt x="26657" y="1401613"/>
                </a:lnTo>
                <a:lnTo>
                  <a:pt x="37320" y="1446011"/>
                </a:lnTo>
                <a:lnTo>
                  <a:pt x="49760" y="1490042"/>
                </a:lnTo>
                <a:lnTo>
                  <a:pt x="63977" y="1533647"/>
                </a:lnTo>
                <a:lnTo>
                  <a:pt x="79971" y="1576772"/>
                </a:lnTo>
                <a:lnTo>
                  <a:pt x="97743" y="1619358"/>
                </a:lnTo>
                <a:lnTo>
                  <a:pt x="117291" y="1661350"/>
                </a:lnTo>
                <a:lnTo>
                  <a:pt x="138617" y="1702691"/>
                </a:lnTo>
                <a:lnTo>
                  <a:pt x="161720" y="1743324"/>
                </a:lnTo>
                <a:lnTo>
                  <a:pt x="186600" y="1783193"/>
                </a:lnTo>
                <a:lnTo>
                  <a:pt x="213257" y="1822240"/>
                </a:lnTo>
                <a:lnTo>
                  <a:pt x="241692" y="1860410"/>
                </a:lnTo>
                <a:lnTo>
                  <a:pt x="271903" y="1897645"/>
                </a:lnTo>
                <a:lnTo>
                  <a:pt x="303892" y="1933890"/>
                </a:lnTo>
                <a:lnTo>
                  <a:pt x="337658" y="1969087"/>
                </a:lnTo>
                <a:lnTo>
                  <a:pt x="372855" y="2002853"/>
                </a:lnTo>
                <a:lnTo>
                  <a:pt x="409099" y="2034841"/>
                </a:lnTo>
                <a:lnTo>
                  <a:pt x="446335" y="2065053"/>
                </a:lnTo>
                <a:lnTo>
                  <a:pt x="484505" y="2093487"/>
                </a:lnTo>
                <a:lnTo>
                  <a:pt x="523552" y="2120145"/>
                </a:lnTo>
                <a:lnTo>
                  <a:pt x="563421" y="2145025"/>
                </a:lnTo>
                <a:lnTo>
                  <a:pt x="604054" y="2168128"/>
                </a:lnTo>
                <a:lnTo>
                  <a:pt x="645394" y="2189453"/>
                </a:lnTo>
                <a:lnTo>
                  <a:pt x="687386" y="2209002"/>
                </a:lnTo>
                <a:lnTo>
                  <a:pt x="729973" y="2226773"/>
                </a:lnTo>
                <a:lnTo>
                  <a:pt x="773097" y="2242768"/>
                </a:lnTo>
                <a:lnTo>
                  <a:pt x="816703" y="2256985"/>
                </a:lnTo>
                <a:lnTo>
                  <a:pt x="860734" y="2269425"/>
                </a:lnTo>
                <a:lnTo>
                  <a:pt x="905132" y="2280088"/>
                </a:lnTo>
                <a:lnTo>
                  <a:pt x="949842" y="2288974"/>
                </a:lnTo>
                <a:lnTo>
                  <a:pt x="994807" y="2296082"/>
                </a:lnTo>
                <a:lnTo>
                  <a:pt x="1039970" y="2301414"/>
                </a:lnTo>
                <a:lnTo>
                  <a:pt x="1085274" y="2304968"/>
                </a:lnTo>
                <a:lnTo>
                  <a:pt x="1130663" y="2306745"/>
                </a:lnTo>
                <a:lnTo>
                  <a:pt x="1176081" y="2306745"/>
                </a:lnTo>
                <a:lnTo>
                  <a:pt x="1221471" y="2304968"/>
                </a:lnTo>
                <a:lnTo>
                  <a:pt x="1266775" y="2301414"/>
                </a:lnTo>
                <a:lnTo>
                  <a:pt x="1311938" y="2296082"/>
                </a:lnTo>
                <a:lnTo>
                  <a:pt x="1356903" y="2288974"/>
                </a:lnTo>
                <a:lnTo>
                  <a:pt x="1401613" y="2280088"/>
                </a:lnTo>
                <a:lnTo>
                  <a:pt x="1446011" y="2269425"/>
                </a:lnTo>
                <a:lnTo>
                  <a:pt x="1490042" y="2256985"/>
                </a:lnTo>
                <a:lnTo>
                  <a:pt x="1533647" y="2242768"/>
                </a:lnTo>
                <a:lnTo>
                  <a:pt x="1576772" y="2226773"/>
                </a:lnTo>
                <a:lnTo>
                  <a:pt x="1619358" y="2209002"/>
                </a:lnTo>
                <a:lnTo>
                  <a:pt x="1661350" y="2189453"/>
                </a:lnTo>
                <a:lnTo>
                  <a:pt x="1702691" y="2168128"/>
                </a:lnTo>
                <a:lnTo>
                  <a:pt x="1743324" y="2145025"/>
                </a:lnTo>
                <a:lnTo>
                  <a:pt x="1783193" y="2120145"/>
                </a:lnTo>
                <a:lnTo>
                  <a:pt x="1822240" y="2093487"/>
                </a:lnTo>
                <a:lnTo>
                  <a:pt x="1860410" y="2065053"/>
                </a:lnTo>
                <a:lnTo>
                  <a:pt x="1897645" y="2034841"/>
                </a:lnTo>
                <a:lnTo>
                  <a:pt x="1933890" y="2002853"/>
                </a:lnTo>
                <a:lnTo>
                  <a:pt x="1969087" y="1969087"/>
                </a:lnTo>
                <a:lnTo>
                  <a:pt x="2002853" y="1933890"/>
                </a:lnTo>
                <a:lnTo>
                  <a:pt x="2034841" y="1897645"/>
                </a:lnTo>
                <a:lnTo>
                  <a:pt x="2065053" y="1860410"/>
                </a:lnTo>
                <a:lnTo>
                  <a:pt x="2093487" y="1822240"/>
                </a:lnTo>
                <a:lnTo>
                  <a:pt x="2120145" y="1783193"/>
                </a:lnTo>
                <a:lnTo>
                  <a:pt x="2145025" y="1743324"/>
                </a:lnTo>
                <a:lnTo>
                  <a:pt x="2168128" y="1702691"/>
                </a:lnTo>
                <a:lnTo>
                  <a:pt x="2189453" y="1661350"/>
                </a:lnTo>
                <a:lnTo>
                  <a:pt x="2209002" y="1619358"/>
                </a:lnTo>
                <a:lnTo>
                  <a:pt x="2226773" y="1576772"/>
                </a:lnTo>
                <a:lnTo>
                  <a:pt x="2242768" y="1533647"/>
                </a:lnTo>
                <a:lnTo>
                  <a:pt x="2256985" y="1490042"/>
                </a:lnTo>
                <a:lnTo>
                  <a:pt x="2269425" y="1446011"/>
                </a:lnTo>
                <a:lnTo>
                  <a:pt x="2280088" y="1401613"/>
                </a:lnTo>
                <a:lnTo>
                  <a:pt x="2288974" y="1356903"/>
                </a:lnTo>
                <a:lnTo>
                  <a:pt x="2296082" y="1311938"/>
                </a:lnTo>
                <a:lnTo>
                  <a:pt x="2301414" y="1266775"/>
                </a:lnTo>
                <a:lnTo>
                  <a:pt x="2304968" y="1221471"/>
                </a:lnTo>
                <a:lnTo>
                  <a:pt x="2306745" y="1176081"/>
                </a:lnTo>
                <a:lnTo>
                  <a:pt x="2306745" y="1130663"/>
                </a:lnTo>
                <a:lnTo>
                  <a:pt x="2304968" y="1085274"/>
                </a:lnTo>
                <a:lnTo>
                  <a:pt x="2301414" y="1039970"/>
                </a:lnTo>
                <a:lnTo>
                  <a:pt x="2296082" y="994807"/>
                </a:lnTo>
                <a:lnTo>
                  <a:pt x="2288974" y="949842"/>
                </a:lnTo>
                <a:lnTo>
                  <a:pt x="2280088" y="905132"/>
                </a:lnTo>
                <a:lnTo>
                  <a:pt x="2269425" y="860734"/>
                </a:lnTo>
                <a:lnTo>
                  <a:pt x="2256985" y="816703"/>
                </a:lnTo>
                <a:lnTo>
                  <a:pt x="2242768" y="773097"/>
                </a:lnTo>
                <a:lnTo>
                  <a:pt x="2226773" y="729973"/>
                </a:lnTo>
                <a:lnTo>
                  <a:pt x="2209002" y="687386"/>
                </a:lnTo>
                <a:lnTo>
                  <a:pt x="2189453" y="645394"/>
                </a:lnTo>
                <a:lnTo>
                  <a:pt x="2168128" y="604054"/>
                </a:lnTo>
                <a:lnTo>
                  <a:pt x="2145025" y="563421"/>
                </a:lnTo>
                <a:lnTo>
                  <a:pt x="2120145" y="523552"/>
                </a:lnTo>
                <a:lnTo>
                  <a:pt x="2093487" y="484505"/>
                </a:lnTo>
                <a:lnTo>
                  <a:pt x="2065053" y="446335"/>
                </a:lnTo>
                <a:lnTo>
                  <a:pt x="2034841" y="409099"/>
                </a:lnTo>
                <a:lnTo>
                  <a:pt x="2002853" y="372855"/>
                </a:lnTo>
                <a:lnTo>
                  <a:pt x="1969087" y="337658"/>
                </a:lnTo>
                <a:lnTo>
                  <a:pt x="1933890" y="303892"/>
                </a:lnTo>
                <a:lnTo>
                  <a:pt x="1897645" y="271903"/>
                </a:lnTo>
                <a:lnTo>
                  <a:pt x="1860410" y="241692"/>
                </a:lnTo>
                <a:lnTo>
                  <a:pt x="1822240" y="213257"/>
                </a:lnTo>
                <a:lnTo>
                  <a:pt x="1783193" y="186600"/>
                </a:lnTo>
                <a:lnTo>
                  <a:pt x="1743324" y="161720"/>
                </a:lnTo>
                <a:lnTo>
                  <a:pt x="1702691" y="138617"/>
                </a:lnTo>
                <a:lnTo>
                  <a:pt x="1661350" y="117291"/>
                </a:lnTo>
                <a:lnTo>
                  <a:pt x="1619358" y="97743"/>
                </a:lnTo>
                <a:lnTo>
                  <a:pt x="1576772" y="79971"/>
                </a:lnTo>
                <a:lnTo>
                  <a:pt x="1533647" y="63977"/>
                </a:lnTo>
                <a:lnTo>
                  <a:pt x="1490042" y="49760"/>
                </a:lnTo>
                <a:lnTo>
                  <a:pt x="1446011" y="37320"/>
                </a:lnTo>
                <a:lnTo>
                  <a:pt x="1401613" y="26657"/>
                </a:lnTo>
                <a:lnTo>
                  <a:pt x="1356903" y="17771"/>
                </a:lnTo>
                <a:lnTo>
                  <a:pt x="1311938" y="10662"/>
                </a:lnTo>
                <a:lnTo>
                  <a:pt x="1266775" y="5331"/>
                </a:lnTo>
                <a:lnTo>
                  <a:pt x="1221471" y="1777"/>
                </a:lnTo>
                <a:lnTo>
                  <a:pt x="1176081" y="0"/>
                </a:lnTo>
                <a:close/>
              </a:path>
            </a:pathLst>
          </a:custGeom>
          <a:solidFill>
            <a:srgbClr val="2090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05A50BFA-0518-40EB-B341-5E434AF97A69}"/>
              </a:ext>
            </a:extLst>
          </p:cNvPr>
          <p:cNvSpPr/>
          <p:nvPr/>
        </p:nvSpPr>
        <p:spPr>
          <a:xfrm>
            <a:off x="9918700" y="3904005"/>
            <a:ext cx="1153985" cy="79499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70E20654-B28A-4A6C-A528-6318E107AE93}"/>
              </a:ext>
            </a:extLst>
          </p:cNvPr>
          <p:cNvSpPr/>
          <p:nvPr/>
        </p:nvSpPr>
        <p:spPr>
          <a:xfrm>
            <a:off x="5349024" y="3149539"/>
            <a:ext cx="2306955" cy="2306955"/>
          </a:xfrm>
          <a:custGeom>
            <a:avLst/>
            <a:gdLst/>
            <a:ahLst/>
            <a:cxnLst/>
            <a:rect l="l" t="t" r="r" b="b"/>
            <a:pathLst>
              <a:path w="2306954" h="2306954">
                <a:moveTo>
                  <a:pt x="1176081" y="0"/>
                </a:moveTo>
                <a:lnTo>
                  <a:pt x="1130663" y="0"/>
                </a:lnTo>
                <a:lnTo>
                  <a:pt x="1085274" y="1777"/>
                </a:lnTo>
                <a:lnTo>
                  <a:pt x="1039970" y="5331"/>
                </a:lnTo>
                <a:lnTo>
                  <a:pt x="994807" y="10662"/>
                </a:lnTo>
                <a:lnTo>
                  <a:pt x="949842" y="17771"/>
                </a:lnTo>
                <a:lnTo>
                  <a:pt x="905132" y="26657"/>
                </a:lnTo>
                <a:lnTo>
                  <a:pt x="860734" y="37320"/>
                </a:lnTo>
                <a:lnTo>
                  <a:pt x="816703" y="49760"/>
                </a:lnTo>
                <a:lnTo>
                  <a:pt x="773097" y="63977"/>
                </a:lnTo>
                <a:lnTo>
                  <a:pt x="729973" y="79971"/>
                </a:lnTo>
                <a:lnTo>
                  <a:pt x="687386" y="97743"/>
                </a:lnTo>
                <a:lnTo>
                  <a:pt x="645394" y="117291"/>
                </a:lnTo>
                <a:lnTo>
                  <a:pt x="604054" y="138617"/>
                </a:lnTo>
                <a:lnTo>
                  <a:pt x="563421" y="161720"/>
                </a:lnTo>
                <a:lnTo>
                  <a:pt x="523552" y="186600"/>
                </a:lnTo>
                <a:lnTo>
                  <a:pt x="484505" y="213257"/>
                </a:lnTo>
                <a:lnTo>
                  <a:pt x="446335" y="241692"/>
                </a:lnTo>
                <a:lnTo>
                  <a:pt x="409099" y="271903"/>
                </a:lnTo>
                <a:lnTo>
                  <a:pt x="372855" y="303892"/>
                </a:lnTo>
                <a:lnTo>
                  <a:pt x="337658" y="337658"/>
                </a:lnTo>
                <a:lnTo>
                  <a:pt x="303892" y="372855"/>
                </a:lnTo>
                <a:lnTo>
                  <a:pt x="271903" y="409099"/>
                </a:lnTo>
                <a:lnTo>
                  <a:pt x="241692" y="446335"/>
                </a:lnTo>
                <a:lnTo>
                  <a:pt x="213257" y="484505"/>
                </a:lnTo>
                <a:lnTo>
                  <a:pt x="186600" y="523552"/>
                </a:lnTo>
                <a:lnTo>
                  <a:pt x="161720" y="563421"/>
                </a:lnTo>
                <a:lnTo>
                  <a:pt x="138617" y="604054"/>
                </a:lnTo>
                <a:lnTo>
                  <a:pt x="117291" y="645394"/>
                </a:lnTo>
                <a:lnTo>
                  <a:pt x="97743" y="687386"/>
                </a:lnTo>
                <a:lnTo>
                  <a:pt x="79971" y="729973"/>
                </a:lnTo>
                <a:lnTo>
                  <a:pt x="63977" y="773097"/>
                </a:lnTo>
                <a:lnTo>
                  <a:pt x="49760" y="816703"/>
                </a:lnTo>
                <a:lnTo>
                  <a:pt x="37320" y="860734"/>
                </a:lnTo>
                <a:lnTo>
                  <a:pt x="26657" y="905132"/>
                </a:lnTo>
                <a:lnTo>
                  <a:pt x="17771" y="949842"/>
                </a:lnTo>
                <a:lnTo>
                  <a:pt x="10662" y="994807"/>
                </a:lnTo>
                <a:lnTo>
                  <a:pt x="5331" y="1039970"/>
                </a:lnTo>
                <a:lnTo>
                  <a:pt x="1777" y="1085274"/>
                </a:lnTo>
                <a:lnTo>
                  <a:pt x="0" y="1130663"/>
                </a:lnTo>
                <a:lnTo>
                  <a:pt x="0" y="1176081"/>
                </a:lnTo>
                <a:lnTo>
                  <a:pt x="1777" y="1221471"/>
                </a:lnTo>
                <a:lnTo>
                  <a:pt x="5331" y="1266775"/>
                </a:lnTo>
                <a:lnTo>
                  <a:pt x="10662" y="1311938"/>
                </a:lnTo>
                <a:lnTo>
                  <a:pt x="17771" y="1356903"/>
                </a:lnTo>
                <a:lnTo>
                  <a:pt x="26657" y="1401613"/>
                </a:lnTo>
                <a:lnTo>
                  <a:pt x="37320" y="1446011"/>
                </a:lnTo>
                <a:lnTo>
                  <a:pt x="49760" y="1490042"/>
                </a:lnTo>
                <a:lnTo>
                  <a:pt x="63977" y="1533647"/>
                </a:lnTo>
                <a:lnTo>
                  <a:pt x="79971" y="1576772"/>
                </a:lnTo>
                <a:lnTo>
                  <a:pt x="97743" y="1619358"/>
                </a:lnTo>
                <a:lnTo>
                  <a:pt x="117291" y="1661350"/>
                </a:lnTo>
                <a:lnTo>
                  <a:pt x="138617" y="1702691"/>
                </a:lnTo>
                <a:lnTo>
                  <a:pt x="161720" y="1743324"/>
                </a:lnTo>
                <a:lnTo>
                  <a:pt x="186600" y="1783193"/>
                </a:lnTo>
                <a:lnTo>
                  <a:pt x="213257" y="1822240"/>
                </a:lnTo>
                <a:lnTo>
                  <a:pt x="241692" y="1860410"/>
                </a:lnTo>
                <a:lnTo>
                  <a:pt x="271903" y="1897645"/>
                </a:lnTo>
                <a:lnTo>
                  <a:pt x="303892" y="1933890"/>
                </a:lnTo>
                <a:lnTo>
                  <a:pt x="337658" y="1969087"/>
                </a:lnTo>
                <a:lnTo>
                  <a:pt x="372855" y="2002853"/>
                </a:lnTo>
                <a:lnTo>
                  <a:pt x="409099" y="2034841"/>
                </a:lnTo>
                <a:lnTo>
                  <a:pt x="446335" y="2065053"/>
                </a:lnTo>
                <a:lnTo>
                  <a:pt x="484505" y="2093487"/>
                </a:lnTo>
                <a:lnTo>
                  <a:pt x="523552" y="2120145"/>
                </a:lnTo>
                <a:lnTo>
                  <a:pt x="563421" y="2145025"/>
                </a:lnTo>
                <a:lnTo>
                  <a:pt x="604054" y="2168128"/>
                </a:lnTo>
                <a:lnTo>
                  <a:pt x="645394" y="2189453"/>
                </a:lnTo>
                <a:lnTo>
                  <a:pt x="687386" y="2209002"/>
                </a:lnTo>
                <a:lnTo>
                  <a:pt x="729973" y="2226773"/>
                </a:lnTo>
                <a:lnTo>
                  <a:pt x="773097" y="2242768"/>
                </a:lnTo>
                <a:lnTo>
                  <a:pt x="816703" y="2256985"/>
                </a:lnTo>
                <a:lnTo>
                  <a:pt x="860734" y="2269425"/>
                </a:lnTo>
                <a:lnTo>
                  <a:pt x="905132" y="2280088"/>
                </a:lnTo>
                <a:lnTo>
                  <a:pt x="949842" y="2288974"/>
                </a:lnTo>
                <a:lnTo>
                  <a:pt x="994807" y="2296082"/>
                </a:lnTo>
                <a:lnTo>
                  <a:pt x="1039970" y="2301414"/>
                </a:lnTo>
                <a:lnTo>
                  <a:pt x="1085274" y="2304968"/>
                </a:lnTo>
                <a:lnTo>
                  <a:pt x="1130663" y="2306745"/>
                </a:lnTo>
                <a:lnTo>
                  <a:pt x="1176081" y="2306745"/>
                </a:lnTo>
                <a:lnTo>
                  <a:pt x="1221471" y="2304968"/>
                </a:lnTo>
                <a:lnTo>
                  <a:pt x="1266775" y="2301414"/>
                </a:lnTo>
                <a:lnTo>
                  <a:pt x="1311938" y="2296082"/>
                </a:lnTo>
                <a:lnTo>
                  <a:pt x="1356903" y="2288974"/>
                </a:lnTo>
                <a:lnTo>
                  <a:pt x="1401613" y="2280088"/>
                </a:lnTo>
                <a:lnTo>
                  <a:pt x="1446011" y="2269425"/>
                </a:lnTo>
                <a:lnTo>
                  <a:pt x="1490042" y="2256985"/>
                </a:lnTo>
                <a:lnTo>
                  <a:pt x="1533647" y="2242768"/>
                </a:lnTo>
                <a:lnTo>
                  <a:pt x="1576772" y="2226773"/>
                </a:lnTo>
                <a:lnTo>
                  <a:pt x="1619358" y="2209002"/>
                </a:lnTo>
                <a:lnTo>
                  <a:pt x="1661350" y="2189453"/>
                </a:lnTo>
                <a:lnTo>
                  <a:pt x="1702691" y="2168128"/>
                </a:lnTo>
                <a:lnTo>
                  <a:pt x="1743324" y="2145025"/>
                </a:lnTo>
                <a:lnTo>
                  <a:pt x="1783193" y="2120145"/>
                </a:lnTo>
                <a:lnTo>
                  <a:pt x="1822240" y="2093487"/>
                </a:lnTo>
                <a:lnTo>
                  <a:pt x="1860410" y="2065053"/>
                </a:lnTo>
                <a:lnTo>
                  <a:pt x="1897645" y="2034841"/>
                </a:lnTo>
                <a:lnTo>
                  <a:pt x="1933890" y="2002853"/>
                </a:lnTo>
                <a:lnTo>
                  <a:pt x="1969087" y="1969087"/>
                </a:lnTo>
                <a:lnTo>
                  <a:pt x="2002853" y="1933890"/>
                </a:lnTo>
                <a:lnTo>
                  <a:pt x="2034841" y="1897645"/>
                </a:lnTo>
                <a:lnTo>
                  <a:pt x="2065053" y="1860410"/>
                </a:lnTo>
                <a:lnTo>
                  <a:pt x="2093487" y="1822240"/>
                </a:lnTo>
                <a:lnTo>
                  <a:pt x="2120145" y="1783193"/>
                </a:lnTo>
                <a:lnTo>
                  <a:pt x="2145025" y="1743324"/>
                </a:lnTo>
                <a:lnTo>
                  <a:pt x="2168128" y="1702691"/>
                </a:lnTo>
                <a:lnTo>
                  <a:pt x="2189453" y="1661350"/>
                </a:lnTo>
                <a:lnTo>
                  <a:pt x="2209002" y="1619358"/>
                </a:lnTo>
                <a:lnTo>
                  <a:pt x="2226773" y="1576772"/>
                </a:lnTo>
                <a:lnTo>
                  <a:pt x="2242768" y="1533647"/>
                </a:lnTo>
                <a:lnTo>
                  <a:pt x="2256985" y="1490042"/>
                </a:lnTo>
                <a:lnTo>
                  <a:pt x="2269425" y="1446011"/>
                </a:lnTo>
                <a:lnTo>
                  <a:pt x="2280088" y="1401613"/>
                </a:lnTo>
                <a:lnTo>
                  <a:pt x="2288974" y="1356903"/>
                </a:lnTo>
                <a:lnTo>
                  <a:pt x="2296082" y="1311938"/>
                </a:lnTo>
                <a:lnTo>
                  <a:pt x="2301414" y="1266775"/>
                </a:lnTo>
                <a:lnTo>
                  <a:pt x="2304968" y="1221471"/>
                </a:lnTo>
                <a:lnTo>
                  <a:pt x="2306745" y="1176081"/>
                </a:lnTo>
                <a:lnTo>
                  <a:pt x="2306745" y="1130663"/>
                </a:lnTo>
                <a:lnTo>
                  <a:pt x="2304968" y="1085274"/>
                </a:lnTo>
                <a:lnTo>
                  <a:pt x="2301414" y="1039970"/>
                </a:lnTo>
                <a:lnTo>
                  <a:pt x="2296082" y="994807"/>
                </a:lnTo>
                <a:lnTo>
                  <a:pt x="2288974" y="949842"/>
                </a:lnTo>
                <a:lnTo>
                  <a:pt x="2280088" y="905132"/>
                </a:lnTo>
                <a:lnTo>
                  <a:pt x="2269425" y="860734"/>
                </a:lnTo>
                <a:lnTo>
                  <a:pt x="2256985" y="816703"/>
                </a:lnTo>
                <a:lnTo>
                  <a:pt x="2242768" y="773097"/>
                </a:lnTo>
                <a:lnTo>
                  <a:pt x="2226773" y="729973"/>
                </a:lnTo>
                <a:lnTo>
                  <a:pt x="2209002" y="687386"/>
                </a:lnTo>
                <a:lnTo>
                  <a:pt x="2189453" y="645394"/>
                </a:lnTo>
                <a:lnTo>
                  <a:pt x="2168128" y="604054"/>
                </a:lnTo>
                <a:lnTo>
                  <a:pt x="2145025" y="563421"/>
                </a:lnTo>
                <a:lnTo>
                  <a:pt x="2120145" y="523552"/>
                </a:lnTo>
                <a:lnTo>
                  <a:pt x="2093487" y="484505"/>
                </a:lnTo>
                <a:lnTo>
                  <a:pt x="2065053" y="446335"/>
                </a:lnTo>
                <a:lnTo>
                  <a:pt x="2034841" y="409099"/>
                </a:lnTo>
                <a:lnTo>
                  <a:pt x="2002853" y="372855"/>
                </a:lnTo>
                <a:lnTo>
                  <a:pt x="1969087" y="337658"/>
                </a:lnTo>
                <a:lnTo>
                  <a:pt x="1933890" y="303892"/>
                </a:lnTo>
                <a:lnTo>
                  <a:pt x="1897645" y="271903"/>
                </a:lnTo>
                <a:lnTo>
                  <a:pt x="1860410" y="241692"/>
                </a:lnTo>
                <a:lnTo>
                  <a:pt x="1822240" y="213257"/>
                </a:lnTo>
                <a:lnTo>
                  <a:pt x="1783193" y="186600"/>
                </a:lnTo>
                <a:lnTo>
                  <a:pt x="1743324" y="161720"/>
                </a:lnTo>
                <a:lnTo>
                  <a:pt x="1702691" y="138617"/>
                </a:lnTo>
                <a:lnTo>
                  <a:pt x="1661350" y="117291"/>
                </a:lnTo>
                <a:lnTo>
                  <a:pt x="1619358" y="97743"/>
                </a:lnTo>
                <a:lnTo>
                  <a:pt x="1576772" y="79971"/>
                </a:lnTo>
                <a:lnTo>
                  <a:pt x="1533647" y="63977"/>
                </a:lnTo>
                <a:lnTo>
                  <a:pt x="1490042" y="49760"/>
                </a:lnTo>
                <a:lnTo>
                  <a:pt x="1446011" y="37320"/>
                </a:lnTo>
                <a:lnTo>
                  <a:pt x="1401613" y="26657"/>
                </a:lnTo>
                <a:lnTo>
                  <a:pt x="1356903" y="17771"/>
                </a:lnTo>
                <a:lnTo>
                  <a:pt x="1311938" y="10662"/>
                </a:lnTo>
                <a:lnTo>
                  <a:pt x="1266775" y="5331"/>
                </a:lnTo>
                <a:lnTo>
                  <a:pt x="1221471" y="1777"/>
                </a:lnTo>
                <a:lnTo>
                  <a:pt x="1176081" y="0"/>
                </a:lnTo>
                <a:close/>
              </a:path>
            </a:pathLst>
          </a:custGeom>
          <a:solidFill>
            <a:srgbClr val="2090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03710D7C-50D8-42C0-BF46-4D9592C6C6C5}"/>
              </a:ext>
            </a:extLst>
          </p:cNvPr>
          <p:cNvSpPr/>
          <p:nvPr/>
        </p:nvSpPr>
        <p:spPr>
          <a:xfrm>
            <a:off x="1356859" y="3149539"/>
            <a:ext cx="2306955" cy="2306955"/>
          </a:xfrm>
          <a:custGeom>
            <a:avLst/>
            <a:gdLst/>
            <a:ahLst/>
            <a:cxnLst/>
            <a:rect l="l" t="t" r="r" b="b"/>
            <a:pathLst>
              <a:path w="2306954" h="2306954">
                <a:moveTo>
                  <a:pt x="1176081" y="0"/>
                </a:moveTo>
                <a:lnTo>
                  <a:pt x="1130663" y="0"/>
                </a:lnTo>
                <a:lnTo>
                  <a:pt x="1085274" y="1777"/>
                </a:lnTo>
                <a:lnTo>
                  <a:pt x="1039970" y="5331"/>
                </a:lnTo>
                <a:lnTo>
                  <a:pt x="994807" y="10662"/>
                </a:lnTo>
                <a:lnTo>
                  <a:pt x="949842" y="17771"/>
                </a:lnTo>
                <a:lnTo>
                  <a:pt x="905132" y="26657"/>
                </a:lnTo>
                <a:lnTo>
                  <a:pt x="860734" y="37320"/>
                </a:lnTo>
                <a:lnTo>
                  <a:pt x="816703" y="49760"/>
                </a:lnTo>
                <a:lnTo>
                  <a:pt x="773097" y="63977"/>
                </a:lnTo>
                <a:lnTo>
                  <a:pt x="729973" y="79971"/>
                </a:lnTo>
                <a:lnTo>
                  <a:pt x="687386" y="97743"/>
                </a:lnTo>
                <a:lnTo>
                  <a:pt x="645394" y="117291"/>
                </a:lnTo>
                <a:lnTo>
                  <a:pt x="604054" y="138617"/>
                </a:lnTo>
                <a:lnTo>
                  <a:pt x="563421" y="161720"/>
                </a:lnTo>
                <a:lnTo>
                  <a:pt x="523552" y="186600"/>
                </a:lnTo>
                <a:lnTo>
                  <a:pt x="484505" y="213257"/>
                </a:lnTo>
                <a:lnTo>
                  <a:pt x="446335" y="241692"/>
                </a:lnTo>
                <a:lnTo>
                  <a:pt x="409099" y="271903"/>
                </a:lnTo>
                <a:lnTo>
                  <a:pt x="372855" y="303892"/>
                </a:lnTo>
                <a:lnTo>
                  <a:pt x="337658" y="337658"/>
                </a:lnTo>
                <a:lnTo>
                  <a:pt x="303892" y="372855"/>
                </a:lnTo>
                <a:lnTo>
                  <a:pt x="271903" y="409099"/>
                </a:lnTo>
                <a:lnTo>
                  <a:pt x="241692" y="446335"/>
                </a:lnTo>
                <a:lnTo>
                  <a:pt x="213257" y="484505"/>
                </a:lnTo>
                <a:lnTo>
                  <a:pt x="186600" y="523552"/>
                </a:lnTo>
                <a:lnTo>
                  <a:pt x="161720" y="563421"/>
                </a:lnTo>
                <a:lnTo>
                  <a:pt x="138617" y="604054"/>
                </a:lnTo>
                <a:lnTo>
                  <a:pt x="117291" y="645394"/>
                </a:lnTo>
                <a:lnTo>
                  <a:pt x="97743" y="687386"/>
                </a:lnTo>
                <a:lnTo>
                  <a:pt x="79971" y="729973"/>
                </a:lnTo>
                <a:lnTo>
                  <a:pt x="63977" y="773097"/>
                </a:lnTo>
                <a:lnTo>
                  <a:pt x="49760" y="816703"/>
                </a:lnTo>
                <a:lnTo>
                  <a:pt x="37320" y="860734"/>
                </a:lnTo>
                <a:lnTo>
                  <a:pt x="26657" y="905132"/>
                </a:lnTo>
                <a:lnTo>
                  <a:pt x="17771" y="949842"/>
                </a:lnTo>
                <a:lnTo>
                  <a:pt x="10662" y="994807"/>
                </a:lnTo>
                <a:lnTo>
                  <a:pt x="5331" y="1039970"/>
                </a:lnTo>
                <a:lnTo>
                  <a:pt x="1777" y="1085274"/>
                </a:lnTo>
                <a:lnTo>
                  <a:pt x="0" y="1130663"/>
                </a:lnTo>
                <a:lnTo>
                  <a:pt x="0" y="1176081"/>
                </a:lnTo>
                <a:lnTo>
                  <a:pt x="1777" y="1221471"/>
                </a:lnTo>
                <a:lnTo>
                  <a:pt x="5331" y="1266775"/>
                </a:lnTo>
                <a:lnTo>
                  <a:pt x="10662" y="1311938"/>
                </a:lnTo>
                <a:lnTo>
                  <a:pt x="17771" y="1356903"/>
                </a:lnTo>
                <a:lnTo>
                  <a:pt x="26657" y="1401613"/>
                </a:lnTo>
                <a:lnTo>
                  <a:pt x="37320" y="1446011"/>
                </a:lnTo>
                <a:lnTo>
                  <a:pt x="49760" y="1490042"/>
                </a:lnTo>
                <a:lnTo>
                  <a:pt x="63977" y="1533647"/>
                </a:lnTo>
                <a:lnTo>
                  <a:pt x="79971" y="1576772"/>
                </a:lnTo>
                <a:lnTo>
                  <a:pt x="97743" y="1619358"/>
                </a:lnTo>
                <a:lnTo>
                  <a:pt x="117291" y="1661350"/>
                </a:lnTo>
                <a:lnTo>
                  <a:pt x="138617" y="1702691"/>
                </a:lnTo>
                <a:lnTo>
                  <a:pt x="161720" y="1743324"/>
                </a:lnTo>
                <a:lnTo>
                  <a:pt x="186600" y="1783193"/>
                </a:lnTo>
                <a:lnTo>
                  <a:pt x="213257" y="1822240"/>
                </a:lnTo>
                <a:lnTo>
                  <a:pt x="241692" y="1860410"/>
                </a:lnTo>
                <a:lnTo>
                  <a:pt x="271903" y="1897645"/>
                </a:lnTo>
                <a:lnTo>
                  <a:pt x="303892" y="1933890"/>
                </a:lnTo>
                <a:lnTo>
                  <a:pt x="337658" y="1969087"/>
                </a:lnTo>
                <a:lnTo>
                  <a:pt x="372855" y="2002853"/>
                </a:lnTo>
                <a:lnTo>
                  <a:pt x="409099" y="2034841"/>
                </a:lnTo>
                <a:lnTo>
                  <a:pt x="446335" y="2065053"/>
                </a:lnTo>
                <a:lnTo>
                  <a:pt x="484505" y="2093487"/>
                </a:lnTo>
                <a:lnTo>
                  <a:pt x="523552" y="2120145"/>
                </a:lnTo>
                <a:lnTo>
                  <a:pt x="563421" y="2145025"/>
                </a:lnTo>
                <a:lnTo>
                  <a:pt x="604054" y="2168128"/>
                </a:lnTo>
                <a:lnTo>
                  <a:pt x="645394" y="2189453"/>
                </a:lnTo>
                <a:lnTo>
                  <a:pt x="687386" y="2209002"/>
                </a:lnTo>
                <a:lnTo>
                  <a:pt x="729973" y="2226773"/>
                </a:lnTo>
                <a:lnTo>
                  <a:pt x="773097" y="2242768"/>
                </a:lnTo>
                <a:lnTo>
                  <a:pt x="816703" y="2256985"/>
                </a:lnTo>
                <a:lnTo>
                  <a:pt x="860734" y="2269425"/>
                </a:lnTo>
                <a:lnTo>
                  <a:pt x="905132" y="2280088"/>
                </a:lnTo>
                <a:lnTo>
                  <a:pt x="949842" y="2288974"/>
                </a:lnTo>
                <a:lnTo>
                  <a:pt x="994807" y="2296082"/>
                </a:lnTo>
                <a:lnTo>
                  <a:pt x="1039970" y="2301414"/>
                </a:lnTo>
                <a:lnTo>
                  <a:pt x="1085274" y="2304968"/>
                </a:lnTo>
                <a:lnTo>
                  <a:pt x="1130663" y="2306745"/>
                </a:lnTo>
                <a:lnTo>
                  <a:pt x="1176081" y="2306745"/>
                </a:lnTo>
                <a:lnTo>
                  <a:pt x="1221471" y="2304968"/>
                </a:lnTo>
                <a:lnTo>
                  <a:pt x="1266775" y="2301414"/>
                </a:lnTo>
                <a:lnTo>
                  <a:pt x="1311938" y="2296082"/>
                </a:lnTo>
                <a:lnTo>
                  <a:pt x="1356903" y="2288974"/>
                </a:lnTo>
                <a:lnTo>
                  <a:pt x="1401613" y="2280088"/>
                </a:lnTo>
                <a:lnTo>
                  <a:pt x="1446011" y="2269425"/>
                </a:lnTo>
                <a:lnTo>
                  <a:pt x="1490042" y="2256985"/>
                </a:lnTo>
                <a:lnTo>
                  <a:pt x="1533647" y="2242768"/>
                </a:lnTo>
                <a:lnTo>
                  <a:pt x="1576772" y="2226773"/>
                </a:lnTo>
                <a:lnTo>
                  <a:pt x="1619358" y="2209002"/>
                </a:lnTo>
                <a:lnTo>
                  <a:pt x="1661350" y="2189453"/>
                </a:lnTo>
                <a:lnTo>
                  <a:pt x="1702691" y="2168128"/>
                </a:lnTo>
                <a:lnTo>
                  <a:pt x="1743324" y="2145025"/>
                </a:lnTo>
                <a:lnTo>
                  <a:pt x="1783193" y="2120145"/>
                </a:lnTo>
                <a:lnTo>
                  <a:pt x="1822240" y="2093487"/>
                </a:lnTo>
                <a:lnTo>
                  <a:pt x="1860410" y="2065053"/>
                </a:lnTo>
                <a:lnTo>
                  <a:pt x="1897645" y="2034841"/>
                </a:lnTo>
                <a:lnTo>
                  <a:pt x="1933890" y="2002853"/>
                </a:lnTo>
                <a:lnTo>
                  <a:pt x="1969087" y="1969087"/>
                </a:lnTo>
                <a:lnTo>
                  <a:pt x="2002853" y="1933890"/>
                </a:lnTo>
                <a:lnTo>
                  <a:pt x="2034841" y="1897645"/>
                </a:lnTo>
                <a:lnTo>
                  <a:pt x="2065053" y="1860410"/>
                </a:lnTo>
                <a:lnTo>
                  <a:pt x="2093487" y="1822240"/>
                </a:lnTo>
                <a:lnTo>
                  <a:pt x="2120145" y="1783193"/>
                </a:lnTo>
                <a:lnTo>
                  <a:pt x="2145025" y="1743324"/>
                </a:lnTo>
                <a:lnTo>
                  <a:pt x="2168128" y="1702691"/>
                </a:lnTo>
                <a:lnTo>
                  <a:pt x="2189453" y="1661350"/>
                </a:lnTo>
                <a:lnTo>
                  <a:pt x="2209002" y="1619358"/>
                </a:lnTo>
                <a:lnTo>
                  <a:pt x="2226773" y="1576772"/>
                </a:lnTo>
                <a:lnTo>
                  <a:pt x="2242768" y="1533647"/>
                </a:lnTo>
                <a:lnTo>
                  <a:pt x="2256985" y="1490042"/>
                </a:lnTo>
                <a:lnTo>
                  <a:pt x="2269425" y="1446011"/>
                </a:lnTo>
                <a:lnTo>
                  <a:pt x="2280088" y="1401613"/>
                </a:lnTo>
                <a:lnTo>
                  <a:pt x="2288974" y="1356903"/>
                </a:lnTo>
                <a:lnTo>
                  <a:pt x="2296082" y="1311938"/>
                </a:lnTo>
                <a:lnTo>
                  <a:pt x="2301414" y="1266775"/>
                </a:lnTo>
                <a:lnTo>
                  <a:pt x="2304968" y="1221471"/>
                </a:lnTo>
                <a:lnTo>
                  <a:pt x="2306745" y="1176081"/>
                </a:lnTo>
                <a:lnTo>
                  <a:pt x="2306745" y="1130663"/>
                </a:lnTo>
                <a:lnTo>
                  <a:pt x="2304968" y="1085274"/>
                </a:lnTo>
                <a:lnTo>
                  <a:pt x="2301414" y="1039970"/>
                </a:lnTo>
                <a:lnTo>
                  <a:pt x="2296082" y="994807"/>
                </a:lnTo>
                <a:lnTo>
                  <a:pt x="2288974" y="949842"/>
                </a:lnTo>
                <a:lnTo>
                  <a:pt x="2280088" y="905132"/>
                </a:lnTo>
                <a:lnTo>
                  <a:pt x="2269425" y="860734"/>
                </a:lnTo>
                <a:lnTo>
                  <a:pt x="2256985" y="816703"/>
                </a:lnTo>
                <a:lnTo>
                  <a:pt x="2242768" y="773097"/>
                </a:lnTo>
                <a:lnTo>
                  <a:pt x="2226773" y="729973"/>
                </a:lnTo>
                <a:lnTo>
                  <a:pt x="2209002" y="687386"/>
                </a:lnTo>
                <a:lnTo>
                  <a:pt x="2189453" y="645394"/>
                </a:lnTo>
                <a:lnTo>
                  <a:pt x="2168128" y="604054"/>
                </a:lnTo>
                <a:lnTo>
                  <a:pt x="2145025" y="563421"/>
                </a:lnTo>
                <a:lnTo>
                  <a:pt x="2120145" y="523552"/>
                </a:lnTo>
                <a:lnTo>
                  <a:pt x="2093487" y="484505"/>
                </a:lnTo>
                <a:lnTo>
                  <a:pt x="2065053" y="446335"/>
                </a:lnTo>
                <a:lnTo>
                  <a:pt x="2034841" y="409099"/>
                </a:lnTo>
                <a:lnTo>
                  <a:pt x="2002853" y="372855"/>
                </a:lnTo>
                <a:lnTo>
                  <a:pt x="1969087" y="337658"/>
                </a:lnTo>
                <a:lnTo>
                  <a:pt x="1933890" y="303892"/>
                </a:lnTo>
                <a:lnTo>
                  <a:pt x="1897645" y="271903"/>
                </a:lnTo>
                <a:lnTo>
                  <a:pt x="1860410" y="241692"/>
                </a:lnTo>
                <a:lnTo>
                  <a:pt x="1822240" y="213257"/>
                </a:lnTo>
                <a:lnTo>
                  <a:pt x="1783193" y="186600"/>
                </a:lnTo>
                <a:lnTo>
                  <a:pt x="1743324" y="161720"/>
                </a:lnTo>
                <a:lnTo>
                  <a:pt x="1702691" y="138617"/>
                </a:lnTo>
                <a:lnTo>
                  <a:pt x="1661350" y="117291"/>
                </a:lnTo>
                <a:lnTo>
                  <a:pt x="1619358" y="97743"/>
                </a:lnTo>
                <a:lnTo>
                  <a:pt x="1576772" y="79971"/>
                </a:lnTo>
                <a:lnTo>
                  <a:pt x="1533647" y="63977"/>
                </a:lnTo>
                <a:lnTo>
                  <a:pt x="1490042" y="49760"/>
                </a:lnTo>
                <a:lnTo>
                  <a:pt x="1446011" y="37320"/>
                </a:lnTo>
                <a:lnTo>
                  <a:pt x="1401613" y="26657"/>
                </a:lnTo>
                <a:lnTo>
                  <a:pt x="1356903" y="17771"/>
                </a:lnTo>
                <a:lnTo>
                  <a:pt x="1311938" y="10662"/>
                </a:lnTo>
                <a:lnTo>
                  <a:pt x="1266775" y="5331"/>
                </a:lnTo>
                <a:lnTo>
                  <a:pt x="1221471" y="1777"/>
                </a:lnTo>
                <a:lnTo>
                  <a:pt x="1176081" y="0"/>
                </a:lnTo>
                <a:close/>
              </a:path>
            </a:pathLst>
          </a:custGeom>
          <a:solidFill>
            <a:srgbClr val="2090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3C7B7A84-8DC6-46C4-A040-0946E7D9F6CB}"/>
              </a:ext>
            </a:extLst>
          </p:cNvPr>
          <p:cNvSpPr/>
          <p:nvPr/>
        </p:nvSpPr>
        <p:spPr>
          <a:xfrm>
            <a:off x="5918200" y="3746500"/>
            <a:ext cx="1168400" cy="1117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>
            <a:extLst>
              <a:ext uri="{FF2B5EF4-FFF2-40B4-BE49-F238E27FC236}">
                <a16:creationId xmlns:a16="http://schemas.microsoft.com/office/drawing/2014/main" id="{E888E62E-76D4-4FDF-8A2D-0CF0F64BF356}"/>
              </a:ext>
            </a:extLst>
          </p:cNvPr>
          <p:cNvSpPr/>
          <p:nvPr/>
        </p:nvSpPr>
        <p:spPr>
          <a:xfrm>
            <a:off x="2019300" y="3810000"/>
            <a:ext cx="977900" cy="9906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>
            <a:extLst>
              <a:ext uri="{FF2B5EF4-FFF2-40B4-BE49-F238E27FC236}">
                <a16:creationId xmlns:a16="http://schemas.microsoft.com/office/drawing/2014/main" id="{65D21C2C-3457-4FF5-8B6E-F63F42433BF4}"/>
              </a:ext>
            </a:extLst>
          </p:cNvPr>
          <p:cNvSpPr txBox="1"/>
          <p:nvPr/>
        </p:nvSpPr>
        <p:spPr>
          <a:xfrm>
            <a:off x="992619" y="6095758"/>
            <a:ext cx="3036570" cy="18466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065" marR="5080" indent="-635" algn="ctr">
              <a:lnSpc>
                <a:spcPct val="124800"/>
              </a:lnSpc>
            </a:pPr>
            <a:r>
              <a:rPr lang="en-US" sz="4600" b="1" dirty="0">
                <a:solidFill>
                  <a:srgbClr val="5F5F5F"/>
                </a:solidFill>
                <a:latin typeface="Bebas Neue Bold"/>
                <a:cs typeface="Bebas Neue Bold"/>
              </a:rPr>
              <a:t>html</a:t>
            </a:r>
            <a:r>
              <a:rPr sz="2500" b="1" spc="-5" dirty="0">
                <a:solidFill>
                  <a:srgbClr val="525252"/>
                </a:solidFill>
                <a:latin typeface="Georgia"/>
                <a:cs typeface="Georgia"/>
              </a:rPr>
              <a:t> </a:t>
            </a:r>
            <a:endParaRPr lang="en-US" sz="2500" b="1" spc="-5" dirty="0">
              <a:solidFill>
                <a:srgbClr val="525252"/>
              </a:solidFill>
              <a:latin typeface="Georgia"/>
              <a:cs typeface="Georgia"/>
            </a:endParaRPr>
          </a:p>
          <a:p>
            <a:pPr marL="12065" marR="5080" indent="-635" algn="ctr">
              <a:lnSpc>
                <a:spcPct val="124800"/>
              </a:lnSpc>
            </a:pPr>
            <a:r>
              <a:rPr lang="en-US" sz="2500" spc="-5" dirty="0">
                <a:solidFill>
                  <a:srgbClr val="525252"/>
                </a:solidFill>
                <a:latin typeface="Georgia"/>
                <a:cs typeface="Georgia"/>
              </a:rPr>
              <a:t>Structures and organizes content</a:t>
            </a:r>
          </a:p>
        </p:txBody>
      </p:sp>
      <p:sp>
        <p:nvSpPr>
          <p:cNvPr id="11" name="object 11">
            <a:extLst>
              <a:ext uri="{FF2B5EF4-FFF2-40B4-BE49-F238E27FC236}">
                <a16:creationId xmlns:a16="http://schemas.microsoft.com/office/drawing/2014/main" id="{1AEC2D32-BEB4-4BF3-8661-51EFB6EA03B7}"/>
              </a:ext>
            </a:extLst>
          </p:cNvPr>
          <p:cNvSpPr txBox="1"/>
          <p:nvPr/>
        </p:nvSpPr>
        <p:spPr>
          <a:xfrm>
            <a:off x="4814798" y="6090424"/>
            <a:ext cx="3383279" cy="186140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26060" marR="5080" indent="-213995" algn="ctr">
              <a:lnSpc>
                <a:spcPct val="126200"/>
              </a:lnSpc>
            </a:pPr>
            <a:r>
              <a:rPr lang="en-US" sz="4600" b="1" dirty="0" err="1">
                <a:solidFill>
                  <a:srgbClr val="5F5F5F"/>
                </a:solidFill>
                <a:latin typeface="Bebas Neue Bold"/>
                <a:cs typeface="Bebas Neue Bold"/>
              </a:rPr>
              <a:t>css</a:t>
            </a:r>
            <a:r>
              <a:rPr sz="2500" b="1" dirty="0">
                <a:solidFill>
                  <a:srgbClr val="525252"/>
                </a:solidFill>
                <a:latin typeface="Georgia"/>
                <a:cs typeface="Georgia"/>
              </a:rPr>
              <a:t> </a:t>
            </a:r>
            <a:endParaRPr lang="en-US" sz="2500" spc="-5" dirty="0">
              <a:solidFill>
                <a:srgbClr val="525252"/>
              </a:solidFill>
              <a:latin typeface="Georgia"/>
              <a:cs typeface="Georgia"/>
            </a:endParaRPr>
          </a:p>
          <a:p>
            <a:pPr marL="226060" marR="5080" indent="-213995" algn="ctr">
              <a:lnSpc>
                <a:spcPct val="126200"/>
              </a:lnSpc>
            </a:pPr>
            <a:r>
              <a:rPr sz="2500" spc="-5" dirty="0">
                <a:solidFill>
                  <a:srgbClr val="525252"/>
                </a:solidFill>
                <a:latin typeface="Georgia"/>
                <a:cs typeface="Georgia"/>
              </a:rPr>
              <a:t> </a:t>
            </a:r>
            <a:r>
              <a:rPr lang="en-US" sz="2500" spc="-5" dirty="0">
                <a:solidFill>
                  <a:srgbClr val="525252"/>
                </a:solidFill>
                <a:latin typeface="Georgia"/>
                <a:cs typeface="Georgia"/>
              </a:rPr>
              <a:t>S</a:t>
            </a:r>
            <a:r>
              <a:rPr lang="en-US" sz="2500" dirty="0">
                <a:solidFill>
                  <a:srgbClr val="525252"/>
                </a:solidFill>
                <a:latin typeface="Georgia"/>
                <a:cs typeface="Georgia"/>
              </a:rPr>
              <a:t>tyles the markup and creates layout</a:t>
            </a:r>
            <a:endParaRPr sz="2500" dirty="0">
              <a:latin typeface="Georgia"/>
              <a:cs typeface="Georgia"/>
            </a:endParaRPr>
          </a:p>
        </p:txBody>
      </p:sp>
      <p:sp>
        <p:nvSpPr>
          <p:cNvPr id="12" name="object 12">
            <a:extLst>
              <a:ext uri="{FF2B5EF4-FFF2-40B4-BE49-F238E27FC236}">
                <a16:creationId xmlns:a16="http://schemas.microsoft.com/office/drawing/2014/main" id="{803B5C8C-DCB3-479B-88E7-7C60EDD1D20F}"/>
              </a:ext>
            </a:extLst>
          </p:cNvPr>
          <p:cNvSpPr txBox="1"/>
          <p:nvPr/>
        </p:nvSpPr>
        <p:spPr>
          <a:xfrm>
            <a:off x="8775954" y="6096330"/>
            <a:ext cx="3646170" cy="18319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139065" algn="ctr">
              <a:lnSpc>
                <a:spcPct val="124300"/>
              </a:lnSpc>
            </a:pPr>
            <a:r>
              <a:rPr lang="en-US" sz="4600" b="1" err="1">
                <a:solidFill>
                  <a:srgbClr val="5F5F5F"/>
                </a:solidFill>
                <a:latin typeface="Bebas Neue Bold"/>
                <a:cs typeface="Bebas Neue Bold"/>
              </a:rPr>
              <a:t>Javascript</a:t>
            </a:r>
            <a:r>
              <a:rPr sz="2500" b="1">
                <a:solidFill>
                  <a:srgbClr val="525252"/>
                </a:solidFill>
                <a:latin typeface="Georgia"/>
                <a:cs typeface="Georgia"/>
              </a:rPr>
              <a:t> </a:t>
            </a:r>
            <a:endParaRPr lang="en-US" sz="2500" spc="-5">
              <a:solidFill>
                <a:srgbClr val="525252"/>
              </a:solidFill>
              <a:latin typeface="Georgia"/>
              <a:cs typeface="Georgia"/>
            </a:endParaRPr>
          </a:p>
          <a:p>
            <a:pPr marL="12700" marR="5080" indent="139065" algn="ctr">
              <a:lnSpc>
                <a:spcPct val="124300"/>
              </a:lnSpc>
            </a:pPr>
            <a:r>
              <a:rPr lang="en-US" sz="2500">
                <a:solidFill>
                  <a:srgbClr val="525252"/>
                </a:solidFill>
                <a:latin typeface="Georgia"/>
                <a:cs typeface="Georgia"/>
              </a:rPr>
              <a:t>B</a:t>
            </a:r>
            <a:r>
              <a:rPr sz="2500">
                <a:solidFill>
                  <a:srgbClr val="525252"/>
                </a:solidFill>
                <a:latin typeface="Georgia"/>
                <a:cs typeface="Georgia"/>
              </a:rPr>
              <a:t>ring</a:t>
            </a:r>
            <a:r>
              <a:rPr lang="en-US" sz="2500">
                <a:solidFill>
                  <a:srgbClr val="525252"/>
                </a:solidFill>
                <a:latin typeface="Georgia"/>
                <a:cs typeface="Georgia"/>
              </a:rPr>
              <a:t>s</a:t>
            </a:r>
            <a:r>
              <a:rPr sz="2500" spc="-5">
                <a:solidFill>
                  <a:srgbClr val="525252"/>
                </a:solidFill>
                <a:latin typeface="Georgia"/>
                <a:cs typeface="Georgia"/>
              </a:rPr>
              <a:t> content </a:t>
            </a:r>
            <a:r>
              <a:rPr sz="2500">
                <a:solidFill>
                  <a:srgbClr val="525252"/>
                </a:solidFill>
                <a:latin typeface="Georgia"/>
                <a:cs typeface="Georgia"/>
              </a:rPr>
              <a:t>and </a:t>
            </a:r>
            <a:r>
              <a:rPr sz="2500" spc="-5">
                <a:solidFill>
                  <a:srgbClr val="525252"/>
                </a:solidFill>
                <a:latin typeface="Georgia"/>
                <a:cs typeface="Georgia"/>
              </a:rPr>
              <a:t>design to</a:t>
            </a:r>
            <a:r>
              <a:rPr sz="2500" spc="-15">
                <a:solidFill>
                  <a:srgbClr val="525252"/>
                </a:solidFill>
                <a:latin typeface="Georgia"/>
                <a:cs typeface="Georgia"/>
              </a:rPr>
              <a:t> </a:t>
            </a:r>
            <a:r>
              <a:rPr sz="2500" spc="-5">
                <a:solidFill>
                  <a:srgbClr val="525252"/>
                </a:solidFill>
                <a:latin typeface="Georgia"/>
                <a:cs typeface="Georgia"/>
              </a:rPr>
              <a:t>life</a:t>
            </a:r>
            <a:endParaRPr sz="25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D7533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664200" y="406400"/>
            <a:ext cx="1675764" cy="761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spc="-65" dirty="0"/>
              <a:t>P</a:t>
            </a:r>
            <a:r>
              <a:rPr dirty="0"/>
              <a:t>adding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510982" y="2436574"/>
            <a:ext cx="9982200" cy="221599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3600" spc="-1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Padding is useful for moving content away from the edges of its container.</a:t>
            </a:r>
          </a:p>
          <a:p>
            <a:pPr marL="12700">
              <a:lnSpc>
                <a:spcPct val="100000"/>
              </a:lnSpc>
            </a:pPr>
            <a:endParaRPr lang="en-US" sz="3600" spc="-10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12700">
              <a:lnSpc>
                <a:spcPct val="100000"/>
              </a:lnSpc>
            </a:pPr>
            <a:endParaRPr lang="en-US" sz="3600" spc="-10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4436" y="4495799"/>
            <a:ext cx="4033838" cy="253169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2800" y="4335298"/>
            <a:ext cx="4114800" cy="2852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73389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D7533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664200" y="406400"/>
            <a:ext cx="1675764" cy="761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spc="-65" dirty="0"/>
              <a:t>P</a:t>
            </a:r>
            <a:r>
              <a:rPr dirty="0"/>
              <a:t>adding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358900" y="2286000"/>
            <a:ext cx="9715500" cy="605447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69900" lvl="1"/>
            <a:r>
              <a:rPr lang="en-US" sz="3200" spc="-1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If </a:t>
            </a:r>
            <a:r>
              <a:rPr lang="en-US" sz="3200" b="1" spc="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top/bottom </a:t>
            </a:r>
            <a:r>
              <a:rPr lang="en-US" sz="32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and </a:t>
            </a:r>
            <a:r>
              <a:rPr lang="en-US" sz="3200" b="1" spc="5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left/right </a:t>
            </a:r>
            <a:r>
              <a:rPr lang="en-US" sz="32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padding</a:t>
            </a:r>
            <a:r>
              <a:rPr lang="en-US" sz="3200" spc="-9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 </a:t>
            </a:r>
            <a:r>
              <a:rPr lang="en-US" sz="32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match…</a:t>
            </a:r>
            <a:endParaRPr lang="en-US" sz="3200" dirty="0">
              <a:latin typeface="Georgia" panose="02040502050405020303" pitchFamily="18" charset="0"/>
              <a:cs typeface="Lora"/>
            </a:endParaRPr>
          </a:p>
          <a:p>
            <a:pPr marL="469900" lvl="1"/>
            <a:endParaRPr lang="en-US" sz="2800" dirty="0">
              <a:solidFill>
                <a:srgbClr val="7F007F"/>
              </a:solidFill>
              <a:latin typeface="Consolas"/>
              <a:cs typeface="Consolas"/>
            </a:endParaRPr>
          </a:p>
          <a:p>
            <a:pPr marL="469900" lvl="1"/>
            <a:r>
              <a:rPr lang="en-US" sz="2800" dirty="0">
                <a:solidFill>
                  <a:srgbClr val="7F007F"/>
                </a:solidFill>
                <a:latin typeface="Consolas"/>
                <a:cs typeface="Consolas"/>
              </a:rPr>
              <a:t>p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 {</a:t>
            </a:r>
            <a:endParaRPr lang="en-US" sz="2800" dirty="0">
              <a:solidFill>
                <a:prstClr val="black"/>
              </a:solidFill>
              <a:latin typeface="Consolas" panose="020B0609020204030204" pitchFamily="49" charset="0"/>
              <a:cs typeface="Courier New"/>
            </a:endParaRPr>
          </a:p>
          <a:p>
            <a:pPr marL="1155700" marR="2245360" lvl="1" indent="45720">
              <a:lnSpc>
                <a:spcPct val="112000"/>
              </a:lnSpc>
            </a:pPr>
            <a:r>
              <a:rPr lang="en-US" sz="2800" dirty="0">
                <a:solidFill>
                  <a:srgbClr val="FF0000"/>
                </a:solidFill>
                <a:latin typeface="Consolas"/>
                <a:cs typeface="Consolas"/>
              </a:rPr>
              <a:t>padding-top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: 20px;  </a:t>
            </a:r>
          </a:p>
          <a:p>
            <a:pPr marL="1155700" marR="2245360" lvl="1" indent="45720">
              <a:lnSpc>
                <a:spcPct val="112000"/>
              </a:lnSpc>
            </a:pPr>
            <a:r>
              <a:rPr lang="en-US" sz="2800" dirty="0">
                <a:solidFill>
                  <a:srgbClr val="FF0000"/>
                </a:solidFill>
                <a:latin typeface="Consolas"/>
                <a:cs typeface="Consolas"/>
              </a:rPr>
              <a:t>padding-right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: 10px;  </a:t>
            </a:r>
          </a:p>
          <a:p>
            <a:pPr marL="1155700" marR="2245360" lvl="1" indent="45720">
              <a:lnSpc>
                <a:spcPct val="112000"/>
              </a:lnSpc>
            </a:pPr>
            <a:r>
              <a:rPr lang="en-US" sz="2800" dirty="0">
                <a:solidFill>
                  <a:srgbClr val="FF0000"/>
                </a:solidFill>
                <a:latin typeface="Consolas"/>
                <a:cs typeface="Consolas"/>
              </a:rPr>
              <a:t>padding-bottom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: 20px;</a:t>
            </a:r>
          </a:p>
          <a:p>
            <a:pPr marL="1155700" marR="2245360" lvl="1" indent="45720">
              <a:lnSpc>
                <a:spcPct val="112000"/>
              </a:lnSpc>
            </a:pPr>
            <a:r>
              <a:rPr lang="en-US" sz="2800" dirty="0">
                <a:solidFill>
                  <a:srgbClr val="FF0000"/>
                </a:solidFill>
                <a:latin typeface="Consolas"/>
                <a:cs typeface="Consolas"/>
              </a:rPr>
              <a:t>padding-left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: 10px;</a:t>
            </a:r>
          </a:p>
          <a:p>
            <a:pPr marL="469900" lvl="1">
              <a:spcBef>
                <a:spcPts val="560"/>
              </a:spcBef>
            </a:pP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}</a:t>
            </a:r>
          </a:p>
          <a:p>
            <a:pPr marL="12700" lvl="0">
              <a:spcBef>
                <a:spcPts val="560"/>
              </a:spcBef>
            </a:pPr>
            <a:endParaRPr lang="en-US" sz="3200" dirty="0">
              <a:solidFill>
                <a:srgbClr val="0000FF"/>
              </a:solidFill>
              <a:latin typeface="Consolas"/>
              <a:cs typeface="Consolas"/>
            </a:endParaRPr>
          </a:p>
          <a:p>
            <a:pPr marL="12700">
              <a:spcBef>
                <a:spcPts val="560"/>
              </a:spcBef>
            </a:pPr>
            <a:r>
              <a:rPr lang="en-US" sz="3200" spc="-1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     Combine them!</a:t>
            </a:r>
          </a:p>
          <a:p>
            <a:pPr marL="12700">
              <a:spcBef>
                <a:spcPts val="560"/>
              </a:spcBef>
            </a:pPr>
            <a:endParaRPr lang="en-US" sz="3200" dirty="0">
              <a:latin typeface="Georgia" panose="02040502050405020303" pitchFamily="18" charset="0"/>
              <a:cs typeface="Lora"/>
            </a:endParaRPr>
          </a:p>
          <a:p>
            <a:pPr marL="469900" lvl="1"/>
            <a:r>
              <a:rPr lang="en-US" sz="3600" dirty="0">
                <a:solidFill>
                  <a:srgbClr val="7F007F"/>
                </a:solidFill>
                <a:latin typeface="Consolas"/>
                <a:cs typeface="Consolas"/>
              </a:rPr>
              <a:t>p</a:t>
            </a:r>
            <a:r>
              <a:rPr lang="en-US" sz="3600" dirty="0">
                <a:solidFill>
                  <a:srgbClr val="0000FF"/>
                </a:solidFill>
                <a:latin typeface="Consolas"/>
                <a:cs typeface="Consolas"/>
              </a:rPr>
              <a:t> {</a:t>
            </a:r>
            <a:r>
              <a:rPr lang="en-US" sz="3600" dirty="0">
                <a:solidFill>
                  <a:prstClr val="black"/>
                </a:solidFill>
                <a:latin typeface="Consolas" panose="020B0609020204030204" pitchFamily="49" charset="0"/>
                <a:cs typeface="Courier New"/>
              </a:rPr>
              <a:t> </a:t>
            </a:r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padding</a:t>
            </a:r>
            <a:r>
              <a:rPr lang="en-US" sz="3600" dirty="0">
                <a:solidFill>
                  <a:srgbClr val="0000FF"/>
                </a:solidFill>
                <a:latin typeface="Consolas"/>
                <a:cs typeface="Consolas"/>
              </a:rPr>
              <a:t>: 20px 10px; }</a:t>
            </a:r>
          </a:p>
        </p:txBody>
      </p:sp>
    </p:spTree>
    <p:extLst>
      <p:ext uri="{BB962C8B-B14F-4D97-AF65-F5344CB8AC3E}">
        <p14:creationId xmlns:p14="http://schemas.microsoft.com/office/powerpoint/2010/main" val="254987585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D7533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664200" y="406400"/>
            <a:ext cx="1675764" cy="761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spc="-65" dirty="0"/>
              <a:t>P</a:t>
            </a:r>
            <a:r>
              <a:rPr dirty="0"/>
              <a:t>adding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320800" y="2362200"/>
            <a:ext cx="9296400" cy="605447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69900" lvl="1"/>
            <a:r>
              <a:rPr lang="en-US" sz="3200" spc="-1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If </a:t>
            </a:r>
            <a:r>
              <a:rPr lang="en-US" sz="3200" b="1" spc="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all </a:t>
            </a:r>
            <a:r>
              <a:rPr lang="en-US" sz="32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padding</a:t>
            </a:r>
            <a:r>
              <a:rPr lang="en-US" sz="3200" spc="-9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 </a:t>
            </a:r>
            <a:r>
              <a:rPr lang="en-US" sz="32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matches…</a:t>
            </a:r>
            <a:endParaRPr lang="en-US" sz="3200" dirty="0">
              <a:latin typeface="Georgia" panose="02040502050405020303" pitchFamily="18" charset="0"/>
              <a:cs typeface="Lora"/>
            </a:endParaRPr>
          </a:p>
          <a:p>
            <a:pPr marL="469900" lvl="1"/>
            <a:endParaRPr lang="en-US" sz="2800" dirty="0">
              <a:solidFill>
                <a:srgbClr val="7F007F"/>
              </a:solidFill>
              <a:latin typeface="Consolas"/>
              <a:cs typeface="Consolas"/>
            </a:endParaRPr>
          </a:p>
          <a:p>
            <a:pPr marL="469900" lvl="1"/>
            <a:r>
              <a:rPr lang="en-US" sz="2800" dirty="0">
                <a:solidFill>
                  <a:srgbClr val="7F007F"/>
                </a:solidFill>
                <a:latin typeface="Consolas"/>
                <a:cs typeface="Consolas"/>
              </a:rPr>
              <a:t>p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 {</a:t>
            </a:r>
            <a:endParaRPr lang="en-US" sz="2800" dirty="0">
              <a:solidFill>
                <a:prstClr val="black"/>
              </a:solidFill>
              <a:latin typeface="Consolas" panose="020B0609020204030204" pitchFamily="49" charset="0"/>
              <a:cs typeface="Courier New"/>
            </a:endParaRPr>
          </a:p>
          <a:p>
            <a:pPr marL="1155700" marR="2245360" lvl="1" indent="45720">
              <a:lnSpc>
                <a:spcPct val="112000"/>
              </a:lnSpc>
            </a:pPr>
            <a:r>
              <a:rPr lang="en-US" sz="2800" dirty="0">
                <a:solidFill>
                  <a:srgbClr val="FF0000"/>
                </a:solidFill>
                <a:latin typeface="Consolas"/>
                <a:cs typeface="Consolas"/>
              </a:rPr>
              <a:t>padding-top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: 20px;  </a:t>
            </a:r>
          </a:p>
          <a:p>
            <a:pPr marL="1155700" marR="2245360" lvl="1" indent="45720">
              <a:lnSpc>
                <a:spcPct val="112000"/>
              </a:lnSpc>
            </a:pPr>
            <a:r>
              <a:rPr lang="en-US" sz="2800" dirty="0">
                <a:solidFill>
                  <a:srgbClr val="FF0000"/>
                </a:solidFill>
                <a:latin typeface="Consolas"/>
                <a:cs typeface="Consolas"/>
              </a:rPr>
              <a:t>padding-right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: 20px;  </a:t>
            </a:r>
          </a:p>
          <a:p>
            <a:pPr marL="1155700" marR="2245360" lvl="1" indent="45720">
              <a:lnSpc>
                <a:spcPct val="112000"/>
              </a:lnSpc>
            </a:pPr>
            <a:r>
              <a:rPr lang="en-US" sz="2800" dirty="0">
                <a:solidFill>
                  <a:srgbClr val="FF0000"/>
                </a:solidFill>
                <a:latin typeface="Consolas"/>
                <a:cs typeface="Consolas"/>
              </a:rPr>
              <a:t>padding-bottom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: 20px;</a:t>
            </a:r>
          </a:p>
          <a:p>
            <a:pPr marL="1155700" marR="2245360" lvl="1" indent="45720">
              <a:lnSpc>
                <a:spcPct val="112000"/>
              </a:lnSpc>
            </a:pPr>
            <a:r>
              <a:rPr lang="en-US" sz="2800" dirty="0">
                <a:solidFill>
                  <a:srgbClr val="FF0000"/>
                </a:solidFill>
                <a:latin typeface="Consolas"/>
                <a:cs typeface="Consolas"/>
              </a:rPr>
              <a:t>padding-left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: 20px;</a:t>
            </a:r>
          </a:p>
          <a:p>
            <a:pPr marL="469900" lvl="1">
              <a:spcBef>
                <a:spcPts val="560"/>
              </a:spcBef>
            </a:pP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}</a:t>
            </a:r>
          </a:p>
          <a:p>
            <a:pPr marL="12700" lvl="0">
              <a:spcBef>
                <a:spcPts val="560"/>
              </a:spcBef>
            </a:pPr>
            <a:endParaRPr lang="en-US" sz="3200" dirty="0">
              <a:solidFill>
                <a:srgbClr val="0000FF"/>
              </a:solidFill>
              <a:latin typeface="Consolas"/>
              <a:cs typeface="Consolas"/>
            </a:endParaRPr>
          </a:p>
          <a:p>
            <a:pPr marL="12700">
              <a:spcBef>
                <a:spcPts val="560"/>
              </a:spcBef>
            </a:pPr>
            <a:r>
              <a:rPr lang="en-US" sz="3200" spc="-1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    Combine EVEN MORE!</a:t>
            </a:r>
          </a:p>
          <a:p>
            <a:pPr marL="12700">
              <a:spcBef>
                <a:spcPts val="560"/>
              </a:spcBef>
            </a:pPr>
            <a:endParaRPr lang="en-US" sz="3200" dirty="0">
              <a:latin typeface="Georgia" panose="02040502050405020303" pitchFamily="18" charset="0"/>
              <a:cs typeface="Lora"/>
            </a:endParaRPr>
          </a:p>
          <a:p>
            <a:pPr marL="469900" lvl="1"/>
            <a:r>
              <a:rPr lang="en-US" sz="3600" dirty="0">
                <a:solidFill>
                  <a:srgbClr val="7F007F"/>
                </a:solidFill>
                <a:latin typeface="Consolas"/>
                <a:cs typeface="Consolas"/>
              </a:rPr>
              <a:t>p</a:t>
            </a:r>
            <a:r>
              <a:rPr lang="en-US" sz="3600" dirty="0">
                <a:solidFill>
                  <a:srgbClr val="0000FF"/>
                </a:solidFill>
                <a:latin typeface="Consolas"/>
                <a:cs typeface="Consolas"/>
              </a:rPr>
              <a:t> {</a:t>
            </a:r>
            <a:r>
              <a:rPr lang="en-US" sz="3600" dirty="0">
                <a:solidFill>
                  <a:prstClr val="black"/>
                </a:solidFill>
                <a:latin typeface="Consolas" panose="020B0609020204030204" pitchFamily="49" charset="0"/>
                <a:cs typeface="Courier New"/>
              </a:rPr>
              <a:t> </a:t>
            </a:r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padding</a:t>
            </a:r>
            <a:r>
              <a:rPr lang="en-US" sz="3600" dirty="0">
                <a:solidFill>
                  <a:srgbClr val="0000FF"/>
                </a:solidFill>
                <a:latin typeface="Consolas"/>
                <a:cs typeface="Consolas"/>
              </a:rPr>
              <a:t>: 20px; }</a:t>
            </a:r>
          </a:p>
        </p:txBody>
      </p:sp>
    </p:spTree>
    <p:extLst>
      <p:ext uri="{BB962C8B-B14F-4D97-AF65-F5344CB8AC3E}">
        <p14:creationId xmlns:p14="http://schemas.microsoft.com/office/powerpoint/2010/main" val="284957740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D7533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664200" y="406400"/>
            <a:ext cx="1675764" cy="761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spc="-65" dirty="0"/>
              <a:t>P</a:t>
            </a:r>
            <a:r>
              <a:rPr dirty="0"/>
              <a:t>adding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930400" y="2667000"/>
            <a:ext cx="9372600" cy="62352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3100" spc="-1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Padding can be applied only to the top, only to the bottom, and so on – or any combination of those:</a:t>
            </a:r>
          </a:p>
          <a:p>
            <a:pPr marL="12700">
              <a:lnSpc>
                <a:spcPct val="100000"/>
              </a:lnSpc>
            </a:pPr>
            <a:endParaRPr lang="en-US" sz="3100" spc="-10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12700">
              <a:lnSpc>
                <a:spcPct val="100000"/>
              </a:lnSpc>
              <a:spcBef>
                <a:spcPts val="459"/>
              </a:spcBef>
            </a:pPr>
            <a:r>
              <a:rPr lang="en-US" sz="3200" dirty="0">
                <a:solidFill>
                  <a:srgbClr val="7F007F"/>
                </a:solidFill>
                <a:latin typeface="Consolas"/>
                <a:cs typeface="Consolas"/>
              </a:rPr>
              <a:t>p 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{</a:t>
            </a:r>
          </a:p>
          <a:p>
            <a:pPr marL="744220">
              <a:lnSpc>
                <a:spcPct val="100000"/>
              </a:lnSpc>
              <a:spcBef>
                <a:spcPts val="459"/>
              </a:spcBef>
            </a:pPr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padding-left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: 40px;</a:t>
            </a:r>
          </a:p>
          <a:p>
            <a:pPr marL="12700">
              <a:lnSpc>
                <a:spcPct val="100000"/>
              </a:lnSpc>
              <a:spcBef>
                <a:spcPts val="459"/>
              </a:spcBef>
            </a:pP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}</a:t>
            </a:r>
          </a:p>
          <a:p>
            <a:pPr marL="12700"/>
            <a:endParaRPr lang="en-US" sz="3200" dirty="0">
              <a:solidFill>
                <a:srgbClr val="7F007F"/>
              </a:solidFill>
              <a:latin typeface="Consolas"/>
              <a:cs typeface="Consolas"/>
            </a:endParaRPr>
          </a:p>
          <a:p>
            <a:pPr marL="12700"/>
            <a:r>
              <a:rPr lang="en-US" sz="3200" dirty="0">
                <a:solidFill>
                  <a:srgbClr val="7F007F"/>
                </a:solidFill>
                <a:latin typeface="Consolas"/>
                <a:cs typeface="Consolas"/>
              </a:rPr>
              <a:t>p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 {</a:t>
            </a:r>
            <a:endParaRPr lang="en-US" sz="3200" dirty="0">
              <a:latin typeface="Consolas" panose="020B0609020204030204" pitchFamily="49" charset="0"/>
              <a:cs typeface="Courier New"/>
            </a:endParaRPr>
          </a:p>
          <a:p>
            <a:pPr marL="698500" marR="2245360" indent="45720">
              <a:lnSpc>
                <a:spcPct val="112000"/>
              </a:lnSpc>
            </a:pPr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padding-top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: 20px; </a:t>
            </a:r>
          </a:p>
          <a:p>
            <a:pPr marL="698500" marR="2245360" indent="45720">
              <a:lnSpc>
                <a:spcPct val="112000"/>
              </a:lnSpc>
            </a:pPr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padding-right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: 10px;</a:t>
            </a:r>
          </a:p>
          <a:p>
            <a:pPr marL="12700">
              <a:lnSpc>
                <a:spcPct val="100000"/>
              </a:lnSpc>
              <a:spcBef>
                <a:spcPts val="560"/>
              </a:spcBef>
            </a:pP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}</a:t>
            </a:r>
          </a:p>
          <a:p>
            <a:pPr marL="12700">
              <a:lnSpc>
                <a:spcPct val="100000"/>
              </a:lnSpc>
            </a:pPr>
            <a:endParaRPr sz="3100" spc="-10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</p:txBody>
      </p:sp>
    </p:spTree>
    <p:extLst>
      <p:ext uri="{BB962C8B-B14F-4D97-AF65-F5344CB8AC3E}">
        <p14:creationId xmlns:p14="http://schemas.microsoft.com/office/powerpoint/2010/main" val="27089401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D7533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40400" y="406400"/>
            <a:ext cx="1522095" cy="761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dirty="0"/>
              <a:t>MARGIN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473200" y="2338019"/>
            <a:ext cx="10263188" cy="32470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endParaRPr lang="en-US" sz="3100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12700">
              <a:lnSpc>
                <a:spcPct val="100000"/>
              </a:lnSpc>
            </a:pPr>
            <a:r>
              <a:rPr lang="en-US" sz="3600" spc="-10" dirty="0">
                <a:solidFill>
                  <a:srgbClr val="5F5F5F"/>
                </a:solidFill>
                <a:latin typeface="Georgia" panose="02040502050405020303" pitchFamily="18" charset="0"/>
              </a:rPr>
              <a:t>Margin moves elements away from one another.</a:t>
            </a:r>
          </a:p>
          <a:p>
            <a:pPr marL="12700">
              <a:lnSpc>
                <a:spcPct val="100000"/>
              </a:lnSpc>
            </a:pPr>
            <a:endParaRPr lang="en-US" sz="3100" spc="-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469900" indent="-457200">
              <a:buFont typeface="Arial" panose="020B0604020202020204" pitchFamily="34" charset="0"/>
              <a:buChar char="•"/>
            </a:pPr>
            <a:endParaRPr lang="en-US" sz="1000" spc="-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469900" indent="-457200">
              <a:buFont typeface="Arial" panose="020B0604020202020204" pitchFamily="34" charset="0"/>
              <a:buChar char="•"/>
            </a:pPr>
            <a:endParaRPr lang="en-US" sz="1000" spc="-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469900" indent="-457200">
              <a:buFont typeface="Arial" panose="020B0604020202020204" pitchFamily="34" charset="0"/>
              <a:buChar char="•"/>
            </a:pPr>
            <a:endParaRPr lang="en-US" sz="1000" spc="-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469900" indent="-457200">
              <a:buFont typeface="Arial" panose="020B0604020202020204" pitchFamily="34" charset="0"/>
              <a:buChar char="•"/>
            </a:pPr>
            <a:endParaRPr lang="en-US" sz="1000" spc="-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469900" indent="-457200">
              <a:buFont typeface="Arial" panose="020B0604020202020204" pitchFamily="34" charset="0"/>
              <a:buChar char="•"/>
            </a:pPr>
            <a:endParaRPr lang="en-US" sz="1000" spc="-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469900" indent="-457200">
              <a:buFont typeface="Arial" panose="020B0604020202020204" pitchFamily="34" charset="0"/>
              <a:buChar char="•"/>
            </a:pPr>
            <a:endParaRPr lang="en-US" sz="1000" spc="-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469900" indent="-457200">
              <a:buFont typeface="Arial" panose="020B0604020202020204" pitchFamily="34" charset="0"/>
              <a:buChar char="•"/>
            </a:pPr>
            <a:endParaRPr lang="en-US" sz="1000" spc="-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469900" indent="-457200">
              <a:buFont typeface="Arial" panose="020B0604020202020204" pitchFamily="34" charset="0"/>
              <a:buChar char="•"/>
            </a:pPr>
            <a:endParaRPr lang="en-US" sz="1000" spc="-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469900" lvl="1">
              <a:spcBef>
                <a:spcPts val="560"/>
              </a:spcBef>
            </a:pPr>
            <a:endParaRPr lang="en-US" sz="2800" dirty="0">
              <a:solidFill>
                <a:srgbClr val="0000FF"/>
              </a:solidFill>
              <a:latin typeface="Consolas"/>
              <a:cs typeface="Consola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B2A67D-799C-48FE-83E6-A4065411A0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000" y="3961541"/>
            <a:ext cx="5935549" cy="418007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0FF62A9-2FBE-4CA3-824E-EF2A09C9BD24}"/>
              </a:ext>
            </a:extLst>
          </p:cNvPr>
          <p:cNvSpPr/>
          <p:nvPr/>
        </p:nvSpPr>
        <p:spPr>
          <a:xfrm>
            <a:off x="1479550" y="5202627"/>
            <a:ext cx="6502400" cy="1697901"/>
          </a:xfrm>
          <a:prstGeom prst="rect">
            <a:avLst/>
          </a:prstGeom>
        </p:spPr>
        <p:txBody>
          <a:bodyPr>
            <a:spAutoFit/>
          </a:bodyPr>
          <a:lstStyle/>
          <a:p>
            <a:pPr marL="12700">
              <a:lnSpc>
                <a:spcPct val="100000"/>
              </a:lnSpc>
              <a:spcBef>
                <a:spcPts val="459"/>
              </a:spcBef>
            </a:pPr>
            <a:r>
              <a:rPr lang="en-US" sz="3200" dirty="0" err="1">
                <a:solidFill>
                  <a:srgbClr val="7F007F"/>
                </a:solidFill>
                <a:latin typeface="Consolas"/>
                <a:cs typeface="Consolas"/>
              </a:rPr>
              <a:t>img</a:t>
            </a:r>
            <a:r>
              <a:rPr lang="en-US" sz="3200" dirty="0">
                <a:solidFill>
                  <a:srgbClr val="7F007F"/>
                </a:solidFill>
                <a:latin typeface="Consolas"/>
                <a:cs typeface="Consolas"/>
              </a:rPr>
              <a:t> 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{</a:t>
            </a:r>
          </a:p>
          <a:p>
            <a:pPr marL="744220">
              <a:lnSpc>
                <a:spcPct val="100000"/>
              </a:lnSpc>
              <a:spcBef>
                <a:spcPts val="459"/>
              </a:spcBef>
            </a:pPr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margin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: 6px;</a:t>
            </a:r>
          </a:p>
          <a:p>
            <a:pPr marL="12700">
              <a:lnSpc>
                <a:spcPct val="100000"/>
              </a:lnSpc>
              <a:spcBef>
                <a:spcPts val="459"/>
              </a:spcBef>
            </a:pP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83386130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D7533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40400" y="406400"/>
            <a:ext cx="1522095" cy="761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dirty="0"/>
              <a:t>MARGIN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785302" y="2438400"/>
            <a:ext cx="9432290" cy="663797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31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Margin c</a:t>
            </a:r>
            <a:r>
              <a:rPr sz="3100" spc="-1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reates </a:t>
            </a:r>
            <a:r>
              <a:rPr sz="31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space </a:t>
            </a:r>
            <a:r>
              <a:rPr lang="en-US" sz="3100" b="1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outside</a:t>
            </a:r>
            <a:r>
              <a:rPr lang="en-US" sz="31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 an </a:t>
            </a:r>
            <a:r>
              <a:rPr sz="31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element.  </a:t>
            </a:r>
            <a:endParaRPr lang="en-US" sz="3100" spc="-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12700">
              <a:lnSpc>
                <a:spcPct val="100000"/>
              </a:lnSpc>
            </a:pPr>
            <a:endParaRPr lang="en-US" sz="3100" spc="-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469900" indent="-457200">
              <a:buFont typeface="Arial" panose="020B0604020202020204" pitchFamily="34" charset="0"/>
              <a:buChar char="•"/>
            </a:pPr>
            <a:r>
              <a:rPr sz="31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Same </a:t>
            </a:r>
            <a:r>
              <a:rPr sz="3100" spc="-1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abbreviation </a:t>
            </a:r>
            <a:r>
              <a:rPr sz="31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style</a:t>
            </a:r>
            <a:r>
              <a:rPr lang="en-US" sz="31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 and rules</a:t>
            </a:r>
            <a:r>
              <a:rPr sz="31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 </a:t>
            </a:r>
            <a:r>
              <a:rPr sz="31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as</a:t>
            </a:r>
            <a:r>
              <a:rPr sz="3100" spc="2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 </a:t>
            </a:r>
            <a:r>
              <a:rPr sz="31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padding</a:t>
            </a:r>
            <a:endParaRPr sz="3100" dirty="0">
              <a:latin typeface="Georgia" panose="02040502050405020303" pitchFamily="18" charset="0"/>
              <a:cs typeface="Lora"/>
            </a:endParaRPr>
          </a:p>
          <a:p>
            <a:pPr marL="12700" marR="5080">
              <a:spcBef>
                <a:spcPts val="1295"/>
              </a:spcBef>
            </a:pPr>
            <a:endParaRPr lang="en-US" sz="2400" spc="-10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469900" lvl="1"/>
            <a:r>
              <a:rPr lang="en-US" sz="2400" dirty="0">
                <a:solidFill>
                  <a:srgbClr val="7F007F"/>
                </a:solidFill>
                <a:latin typeface="Consolas"/>
                <a:cs typeface="Consolas"/>
              </a:rPr>
              <a:t>p</a:t>
            </a:r>
            <a:r>
              <a:rPr lang="en-US" sz="2400" dirty="0">
                <a:solidFill>
                  <a:srgbClr val="0000FF"/>
                </a:solidFill>
                <a:latin typeface="Consolas"/>
                <a:cs typeface="Consolas"/>
              </a:rPr>
              <a:t> {</a:t>
            </a:r>
            <a:endParaRPr lang="en-US" sz="2400" dirty="0">
              <a:solidFill>
                <a:prstClr val="black"/>
              </a:solidFill>
              <a:latin typeface="Consolas" panose="020B0609020204030204" pitchFamily="49" charset="0"/>
              <a:cs typeface="Courier New"/>
            </a:endParaRPr>
          </a:p>
          <a:p>
            <a:pPr marL="1155700" marR="2245360" lvl="1" indent="45720">
              <a:lnSpc>
                <a:spcPct val="112000"/>
              </a:lnSpc>
            </a:pPr>
            <a:r>
              <a:rPr lang="en-US" sz="2400" dirty="0">
                <a:solidFill>
                  <a:srgbClr val="FF0000"/>
                </a:solidFill>
                <a:latin typeface="Consolas"/>
                <a:cs typeface="Consolas"/>
              </a:rPr>
              <a:t>margin-top</a:t>
            </a:r>
            <a:r>
              <a:rPr lang="en-US" sz="2400" dirty="0">
                <a:solidFill>
                  <a:srgbClr val="0000FF"/>
                </a:solidFill>
                <a:latin typeface="Consolas"/>
                <a:cs typeface="Consolas"/>
              </a:rPr>
              <a:t>: 20px;  </a:t>
            </a:r>
          </a:p>
          <a:p>
            <a:pPr marL="1155700" marR="2245360" lvl="1" indent="45720">
              <a:lnSpc>
                <a:spcPct val="112000"/>
              </a:lnSpc>
            </a:pPr>
            <a:r>
              <a:rPr lang="en-US" sz="2400" dirty="0">
                <a:solidFill>
                  <a:srgbClr val="FF0000"/>
                </a:solidFill>
                <a:latin typeface="Consolas"/>
                <a:cs typeface="Consolas"/>
              </a:rPr>
              <a:t>margin-right</a:t>
            </a:r>
            <a:r>
              <a:rPr lang="en-US" sz="2400" dirty="0">
                <a:solidFill>
                  <a:srgbClr val="0000FF"/>
                </a:solidFill>
                <a:latin typeface="Consolas"/>
                <a:cs typeface="Consolas"/>
              </a:rPr>
              <a:t>: 5px;  </a:t>
            </a:r>
          </a:p>
          <a:p>
            <a:pPr marL="1155700" marR="2245360" lvl="1" indent="45720">
              <a:lnSpc>
                <a:spcPct val="112000"/>
              </a:lnSpc>
            </a:pPr>
            <a:r>
              <a:rPr lang="en-US" sz="2400" dirty="0">
                <a:solidFill>
                  <a:srgbClr val="FF0000"/>
                </a:solidFill>
                <a:latin typeface="Consolas"/>
                <a:cs typeface="Consolas"/>
              </a:rPr>
              <a:t>margin-bottom</a:t>
            </a:r>
            <a:r>
              <a:rPr lang="en-US" sz="2400" dirty="0">
                <a:solidFill>
                  <a:srgbClr val="0000FF"/>
                </a:solidFill>
                <a:latin typeface="Consolas"/>
                <a:cs typeface="Consolas"/>
              </a:rPr>
              <a:t>: 40px;</a:t>
            </a:r>
          </a:p>
          <a:p>
            <a:pPr marL="1155700" marR="2245360" lvl="1" indent="45720">
              <a:lnSpc>
                <a:spcPct val="112000"/>
              </a:lnSpc>
            </a:pPr>
            <a:r>
              <a:rPr lang="en-US" sz="2400" dirty="0">
                <a:solidFill>
                  <a:srgbClr val="FF0000"/>
                </a:solidFill>
                <a:latin typeface="Consolas"/>
                <a:cs typeface="Consolas"/>
              </a:rPr>
              <a:t>margin-left</a:t>
            </a:r>
            <a:r>
              <a:rPr lang="en-US" sz="2400" dirty="0">
                <a:solidFill>
                  <a:srgbClr val="0000FF"/>
                </a:solidFill>
                <a:latin typeface="Consolas"/>
                <a:cs typeface="Consolas"/>
              </a:rPr>
              <a:t>: 10px;</a:t>
            </a:r>
          </a:p>
          <a:p>
            <a:pPr marL="469900" lvl="1">
              <a:spcBef>
                <a:spcPts val="560"/>
              </a:spcBef>
            </a:pPr>
            <a:r>
              <a:rPr lang="en-US" sz="2400" dirty="0">
                <a:solidFill>
                  <a:srgbClr val="0000FF"/>
                </a:solidFill>
                <a:latin typeface="Consolas"/>
                <a:cs typeface="Consolas"/>
              </a:rPr>
              <a:t>}</a:t>
            </a:r>
          </a:p>
          <a:p>
            <a:pPr marL="469900" lvl="1">
              <a:spcBef>
                <a:spcPts val="560"/>
              </a:spcBef>
            </a:pPr>
            <a:endParaRPr lang="en-US" dirty="0">
              <a:solidFill>
                <a:srgbClr val="0000FF"/>
              </a:solidFill>
              <a:latin typeface="Consolas"/>
              <a:cs typeface="Consolas"/>
            </a:endParaRPr>
          </a:p>
          <a:p>
            <a:pPr marL="469900" lvl="1">
              <a:spcBef>
                <a:spcPts val="560"/>
              </a:spcBef>
            </a:pPr>
            <a:r>
              <a:rPr lang="en-US" sz="28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Is the same as</a:t>
            </a:r>
          </a:p>
          <a:p>
            <a:pPr marL="469900" lvl="1">
              <a:spcBef>
                <a:spcPts val="560"/>
              </a:spcBef>
            </a:pPr>
            <a:endParaRPr lang="en-US" sz="1600" dirty="0">
              <a:solidFill>
                <a:srgbClr val="0000FF"/>
              </a:solidFill>
              <a:latin typeface="Consolas"/>
              <a:cs typeface="Consolas"/>
            </a:endParaRPr>
          </a:p>
          <a:p>
            <a:pPr marL="469900" lvl="1">
              <a:spcBef>
                <a:spcPts val="560"/>
              </a:spcBef>
            </a:pPr>
            <a:r>
              <a:rPr lang="en-US" sz="2800" dirty="0">
                <a:solidFill>
                  <a:srgbClr val="7F007F"/>
                </a:solidFill>
                <a:latin typeface="Consolas"/>
                <a:cs typeface="Consolas"/>
              </a:rPr>
              <a:t>p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 { </a:t>
            </a:r>
            <a:r>
              <a:rPr lang="en-US" sz="2800" dirty="0">
                <a:solidFill>
                  <a:srgbClr val="FF0000"/>
                </a:solidFill>
                <a:latin typeface="Consolas"/>
                <a:cs typeface="Consolas"/>
              </a:rPr>
              <a:t>margin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: 20px 5px 40px 10px; }</a:t>
            </a:r>
          </a:p>
          <a:p>
            <a:pPr marL="469900" lvl="1">
              <a:spcBef>
                <a:spcPts val="560"/>
              </a:spcBef>
            </a:pPr>
            <a:endParaRPr lang="en-US" sz="2800" dirty="0">
              <a:solidFill>
                <a:srgbClr val="0000FF"/>
              </a:solidFill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331969746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D7533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40400" y="406400"/>
            <a:ext cx="1522095" cy="761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dirty="0"/>
              <a:t>MARGIN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384300" y="2425700"/>
            <a:ext cx="9432290" cy="37296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69900" lvl="1"/>
            <a:r>
              <a:rPr lang="en-US" sz="28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You can give </a:t>
            </a:r>
            <a:r>
              <a:rPr lang="en-US" sz="2800" dirty="0">
                <a:solidFill>
                  <a:srgbClr val="FF0000"/>
                </a:solidFill>
                <a:latin typeface="Consolas"/>
                <a:cs typeface="Consolas"/>
              </a:rPr>
              <a:t>margin</a:t>
            </a:r>
            <a:r>
              <a:rPr lang="en-US" sz="2800" spc="-1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 </a:t>
            </a:r>
            <a:r>
              <a:rPr lang="en-US" sz="2800" spc="3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a</a:t>
            </a:r>
            <a:r>
              <a:rPr lang="en-US" sz="2800" b="1" spc="3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 negative </a:t>
            </a:r>
            <a:r>
              <a:rPr lang="en-US" sz="2800" spc="-1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value </a:t>
            </a:r>
            <a:r>
              <a:rPr lang="en-US" sz="28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to </a:t>
            </a:r>
            <a:r>
              <a:rPr lang="en-US" sz="2800" spc="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shift </a:t>
            </a:r>
            <a:r>
              <a:rPr lang="en-US" sz="28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elements in the opposite </a:t>
            </a:r>
            <a:r>
              <a:rPr lang="en-US" sz="2800" spc="-1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direction.</a:t>
            </a:r>
          </a:p>
          <a:p>
            <a:pPr marL="469900" lvl="1"/>
            <a:endParaRPr lang="en-US" sz="2800" dirty="0">
              <a:solidFill>
                <a:srgbClr val="7F007F"/>
              </a:solidFill>
              <a:latin typeface="Consolas"/>
              <a:cs typeface="Consolas"/>
            </a:endParaRPr>
          </a:p>
          <a:p>
            <a:pPr marL="469900" lvl="1"/>
            <a:r>
              <a:rPr lang="en-US" sz="2800" dirty="0">
                <a:solidFill>
                  <a:srgbClr val="7F007F"/>
                </a:solidFill>
                <a:latin typeface="Consolas"/>
                <a:cs typeface="Consolas"/>
              </a:rPr>
              <a:t>p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 {</a:t>
            </a:r>
            <a:endParaRPr lang="en-US" sz="2800" dirty="0">
              <a:solidFill>
                <a:prstClr val="black"/>
              </a:solidFill>
              <a:latin typeface="Consolas" panose="020B0609020204030204" pitchFamily="49" charset="0"/>
              <a:cs typeface="Courier New"/>
            </a:endParaRPr>
          </a:p>
          <a:p>
            <a:pPr marL="1155700" marR="2245360" lvl="1" indent="45720">
              <a:lnSpc>
                <a:spcPct val="112000"/>
              </a:lnSpc>
            </a:pPr>
            <a:r>
              <a:rPr lang="en-US" sz="2800" dirty="0">
                <a:solidFill>
                  <a:srgbClr val="FF0000"/>
                </a:solidFill>
                <a:latin typeface="Consolas"/>
                <a:cs typeface="Consolas"/>
              </a:rPr>
              <a:t>margin-top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: -20px;</a:t>
            </a:r>
          </a:p>
          <a:p>
            <a:pPr marL="469900" lvl="1">
              <a:spcBef>
                <a:spcPts val="560"/>
              </a:spcBef>
            </a:pP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}</a:t>
            </a:r>
          </a:p>
          <a:p>
            <a:pPr marL="469900" lvl="1">
              <a:spcBef>
                <a:spcPts val="560"/>
              </a:spcBef>
            </a:pPr>
            <a:endParaRPr lang="en-US" sz="2800" dirty="0">
              <a:solidFill>
                <a:srgbClr val="0000FF"/>
              </a:solidFill>
              <a:latin typeface="Consolas"/>
              <a:cs typeface="Consolas"/>
            </a:endParaRPr>
          </a:p>
          <a:p>
            <a:pPr marL="469900" lvl="1">
              <a:spcBef>
                <a:spcPts val="560"/>
              </a:spcBef>
            </a:pPr>
            <a:r>
              <a:rPr lang="en-US" sz="2800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This may result in overlapping text!</a:t>
            </a:r>
            <a:endParaRPr lang="en-US" sz="2800" dirty="0">
              <a:solidFill>
                <a:srgbClr val="0000FF"/>
              </a:solidFill>
              <a:latin typeface="Consolas"/>
              <a:cs typeface="Consola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9420" y="6705600"/>
            <a:ext cx="8782050" cy="189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91871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7A34A2C-ADB0-43DE-8EA8-3A2674A1D7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4300" y="7315200"/>
            <a:ext cx="11172825" cy="1943100"/>
          </a:xfrm>
          <a:prstGeom prst="rect">
            <a:avLst/>
          </a:prstGeom>
        </p:spPr>
      </p:pic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D7533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0" y="406400"/>
            <a:ext cx="130048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ts val="5995"/>
              </a:lnSpc>
            </a:pPr>
            <a:r>
              <a:rPr dirty="0"/>
              <a:t>MARGIN</a:t>
            </a:r>
            <a:r>
              <a:rPr lang="en-US" dirty="0"/>
              <a:t> auto</a:t>
            </a:r>
            <a:endParaRPr dirty="0"/>
          </a:p>
        </p:txBody>
      </p:sp>
      <p:sp>
        <p:nvSpPr>
          <p:cNvPr id="9" name="object 9"/>
          <p:cNvSpPr txBox="1"/>
          <p:nvPr/>
        </p:nvSpPr>
        <p:spPr>
          <a:xfrm>
            <a:off x="1384300" y="2425700"/>
            <a:ext cx="10147300" cy="542789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69900" lvl="1"/>
            <a:r>
              <a:rPr lang="en-US" sz="28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To automatically center elements, you can use the </a:t>
            </a:r>
            <a:r>
              <a:rPr lang="en-US" sz="2800" spc="3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property 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auto</a:t>
            </a:r>
            <a:r>
              <a:rPr lang="en-US" sz="2800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, which evenly applies a margin on both sides</a:t>
            </a:r>
          </a:p>
          <a:p>
            <a:pPr marL="469900" lvl="1"/>
            <a:endParaRPr lang="en-US" sz="2800" spc="-10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927100" lvl="1" indent="-457200">
              <a:buFont typeface="Arial" panose="020B0604020202020204" pitchFamily="34" charset="0"/>
              <a:buChar char="•"/>
            </a:pPr>
            <a:r>
              <a:rPr lang="en-US" sz="2800" spc="-1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When using 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auto</a:t>
            </a:r>
            <a:r>
              <a:rPr lang="en-US" sz="2800" spc="-1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, a </a:t>
            </a:r>
            <a:r>
              <a:rPr lang="en-US" sz="2800" dirty="0">
                <a:solidFill>
                  <a:srgbClr val="FF0000"/>
                </a:solidFill>
                <a:latin typeface="Consolas"/>
                <a:cs typeface="Consolas"/>
              </a:rPr>
              <a:t>width</a:t>
            </a:r>
            <a:r>
              <a:rPr lang="en-US" sz="2800" spc="-1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 must be applied to the element, so that the browser knows how much margin to automatically apply</a:t>
            </a:r>
          </a:p>
          <a:p>
            <a:pPr marL="469900" lvl="1"/>
            <a:endParaRPr lang="en-US" sz="2800" dirty="0">
              <a:solidFill>
                <a:srgbClr val="7F007F"/>
              </a:solidFill>
              <a:latin typeface="Consolas"/>
              <a:cs typeface="Consolas"/>
            </a:endParaRPr>
          </a:p>
          <a:p>
            <a:pPr marL="469900" lvl="1"/>
            <a:r>
              <a:rPr lang="en-US" sz="2800" dirty="0">
                <a:solidFill>
                  <a:srgbClr val="7F007F"/>
                </a:solidFill>
                <a:latin typeface="Consolas"/>
                <a:cs typeface="Consolas"/>
              </a:rPr>
              <a:t>section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 {</a:t>
            </a:r>
            <a:endParaRPr lang="en-US" sz="2800" dirty="0">
              <a:solidFill>
                <a:prstClr val="black"/>
              </a:solidFill>
              <a:latin typeface="Consolas" panose="020B0609020204030204" pitchFamily="49" charset="0"/>
              <a:cs typeface="Courier New"/>
            </a:endParaRPr>
          </a:p>
          <a:p>
            <a:pPr marL="1155700" marR="2245360" lvl="1" indent="45720">
              <a:lnSpc>
                <a:spcPct val="112000"/>
              </a:lnSpc>
            </a:pPr>
            <a:r>
              <a:rPr lang="en-US" sz="2800" dirty="0">
                <a:solidFill>
                  <a:srgbClr val="FF0000"/>
                </a:solidFill>
                <a:latin typeface="Consolas"/>
                <a:cs typeface="Consolas"/>
              </a:rPr>
              <a:t>margin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: 0 auto;</a:t>
            </a:r>
          </a:p>
          <a:p>
            <a:pPr marL="1155700" marR="2245360" lvl="1" indent="45720">
              <a:lnSpc>
                <a:spcPct val="112000"/>
              </a:lnSpc>
            </a:pPr>
            <a:r>
              <a:rPr lang="en-US" sz="2800" dirty="0">
                <a:solidFill>
                  <a:srgbClr val="FF0000"/>
                </a:solidFill>
                <a:latin typeface="Consolas"/>
                <a:cs typeface="Consolas"/>
              </a:rPr>
              <a:t>width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: </a:t>
            </a:r>
            <a:r>
              <a:rPr lang="en-US" sz="2800" dirty="0" err="1">
                <a:solidFill>
                  <a:srgbClr val="0000FF"/>
                </a:solidFill>
                <a:latin typeface="Consolas"/>
                <a:cs typeface="Consolas"/>
              </a:rPr>
              <a:t>500px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;</a:t>
            </a:r>
          </a:p>
          <a:p>
            <a:pPr marL="469900" lvl="1">
              <a:spcBef>
                <a:spcPts val="560"/>
              </a:spcBef>
            </a:pP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}</a:t>
            </a:r>
          </a:p>
          <a:p>
            <a:pPr marL="469900" lvl="1">
              <a:spcBef>
                <a:spcPts val="560"/>
              </a:spcBef>
            </a:pPr>
            <a:endParaRPr lang="en-US" sz="2800" dirty="0">
              <a:solidFill>
                <a:srgbClr val="0000FF"/>
              </a:solidFill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241688069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D7533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368800" y="381000"/>
            <a:ext cx="57912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dirty="0"/>
              <a:t>MARGIN</a:t>
            </a:r>
            <a:r>
              <a:rPr lang="en-US" dirty="0"/>
              <a:t> vs. padding</a:t>
            </a:r>
            <a:endParaRPr dirty="0"/>
          </a:p>
        </p:txBody>
      </p:sp>
      <p:sp>
        <p:nvSpPr>
          <p:cNvPr id="9" name="object 9"/>
          <p:cNvSpPr txBox="1"/>
          <p:nvPr/>
        </p:nvSpPr>
        <p:spPr>
          <a:xfrm>
            <a:off x="1473200" y="2667000"/>
            <a:ext cx="9432290" cy="21544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69900" lvl="1"/>
            <a:r>
              <a:rPr lang="en-US" sz="28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Use </a:t>
            </a:r>
            <a:r>
              <a:rPr lang="en-US" sz="2800" dirty="0">
                <a:solidFill>
                  <a:srgbClr val="FF0000"/>
                </a:solidFill>
                <a:latin typeface="Consolas"/>
                <a:cs typeface="Consolas"/>
              </a:rPr>
              <a:t>margin</a:t>
            </a:r>
            <a:r>
              <a:rPr lang="en-US" sz="28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 to separate the element from the things that are around it.</a:t>
            </a:r>
          </a:p>
          <a:p>
            <a:pPr marL="469900" lvl="1"/>
            <a:endParaRPr lang="en-US" sz="2800" dirty="0">
              <a:solidFill>
                <a:srgbClr val="5F5F5F"/>
              </a:solidFill>
              <a:latin typeface="Georgia" panose="02040502050405020303" pitchFamily="18" charset="0"/>
              <a:cs typeface="Consolas"/>
            </a:endParaRPr>
          </a:p>
          <a:p>
            <a:pPr marL="469900" lvl="1"/>
            <a:r>
              <a:rPr lang="en-US" sz="2800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Use </a:t>
            </a:r>
            <a:r>
              <a:rPr lang="en-US" sz="2800" dirty="0">
                <a:solidFill>
                  <a:srgbClr val="FF0000"/>
                </a:solidFill>
                <a:latin typeface="Consolas"/>
                <a:cs typeface="Consolas"/>
              </a:rPr>
              <a:t>padding</a:t>
            </a:r>
            <a:r>
              <a:rPr lang="en-US" sz="2800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 to move the element away from the edges of the block.</a:t>
            </a:r>
            <a:endParaRPr lang="en-US" sz="2800" dirty="0">
              <a:solidFill>
                <a:srgbClr val="0000FF"/>
              </a:solidFill>
              <a:latin typeface="Consolas"/>
              <a:cs typeface="Consolas"/>
            </a:endParaRPr>
          </a:p>
        </p:txBody>
      </p:sp>
      <p:pic>
        <p:nvPicPr>
          <p:cNvPr id="4" name="Picture 3">
            <a:hlinkClick r:id="rId2"/>
          </p:cNvPr>
          <p:cNvPicPr>
            <a:picLocks noChangeAspect="1"/>
          </p:cNvPicPr>
          <p:nvPr/>
        </p:nvPicPr>
        <p:blipFill rotWithShape="1">
          <a:blip r:embed="rId3"/>
          <a:srcRect t="21693" b="11680"/>
          <a:stretch/>
        </p:blipFill>
        <p:spPr>
          <a:xfrm>
            <a:off x="2607945" y="5257800"/>
            <a:ext cx="7162800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9066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solidFill>
            <a:srgbClr val="EA99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327400" y="5283200"/>
            <a:ext cx="6985000" cy="11926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295"/>
              </a:lnSpc>
              <a:tabLst>
                <a:tab pos="4154804" algn="l"/>
              </a:tabLst>
            </a:pPr>
            <a:r>
              <a:rPr sz="7800" b="1" dirty="0">
                <a:solidFill>
                  <a:srgbClr val="FFFFFF"/>
                </a:solidFill>
                <a:latin typeface="Bebas Neue Bold"/>
                <a:cs typeface="Bebas Neue Bold"/>
              </a:rPr>
              <a:t>BAC</a:t>
            </a:r>
            <a:r>
              <a:rPr sz="7800" b="1" spc="-55" dirty="0">
                <a:solidFill>
                  <a:srgbClr val="FFFFFF"/>
                </a:solidFill>
                <a:latin typeface="Bebas Neue Bold"/>
                <a:cs typeface="Bebas Neue Bold"/>
              </a:rPr>
              <a:t>K</a:t>
            </a:r>
            <a:r>
              <a:rPr sz="7800" b="1" dirty="0">
                <a:solidFill>
                  <a:srgbClr val="FFFFFF"/>
                </a:solidFill>
                <a:latin typeface="Bebas Neue Bold"/>
                <a:cs typeface="Bebas Neue Bold"/>
              </a:rPr>
              <a:t>GROUND	</a:t>
            </a:r>
            <a:r>
              <a:rPr lang="en-US" sz="7800" b="1" dirty="0">
                <a:solidFill>
                  <a:srgbClr val="FFFFFF"/>
                </a:solidFill>
                <a:latin typeface="Bebas Neue Bold"/>
                <a:cs typeface="Bebas Neue Bold"/>
              </a:rPr>
              <a:t>images</a:t>
            </a:r>
            <a:endParaRPr sz="7800" dirty="0">
              <a:latin typeface="Bebas Neue Bold"/>
              <a:cs typeface="Bebas Neue Bold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207000" y="2844800"/>
            <a:ext cx="2590800" cy="2146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6350000" y="9336278"/>
            <a:ext cx="280035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45"/>
              </a:lnSpc>
            </a:pPr>
            <a:endParaRPr sz="18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914140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11600" y="406400"/>
            <a:ext cx="5172710" cy="761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t>REVIEW: HTML</a:t>
            </a:r>
            <a:r>
              <a:rPr spc="-100"/>
              <a:t> </a:t>
            </a:r>
            <a:r>
              <a:t>DOCUMENTS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99108" y="2611297"/>
            <a:ext cx="9899015" cy="52412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1500" marR="48895" indent="-558800">
              <a:lnSpc>
                <a:spcPct val="100000"/>
              </a:lnSpc>
              <a:buFont typeface="Symbol"/>
              <a:buChar char=""/>
              <a:tabLst>
                <a:tab pos="570865" algn="l"/>
                <a:tab pos="571500" algn="l"/>
              </a:tabLst>
            </a:pPr>
            <a:r>
              <a:rPr sz="3300">
                <a:solidFill>
                  <a:srgbClr val="5F5F5F"/>
                </a:solidFill>
                <a:latin typeface="Consolas"/>
                <a:cs typeface="Consolas"/>
              </a:rPr>
              <a:t>&lt;!</a:t>
            </a:r>
            <a:r>
              <a:rPr sz="3300">
                <a:solidFill>
                  <a:srgbClr val="7F007F"/>
                </a:solidFill>
                <a:latin typeface="Consolas"/>
                <a:cs typeface="Consolas"/>
              </a:rPr>
              <a:t>DOCTYPE </a:t>
            </a:r>
            <a:r>
              <a:rPr sz="3300" spc="-5">
                <a:solidFill>
                  <a:srgbClr val="FF0000"/>
                </a:solidFill>
                <a:latin typeface="Consolas"/>
                <a:cs typeface="Consolas"/>
              </a:rPr>
              <a:t>html</a:t>
            </a:r>
            <a:r>
              <a:rPr sz="3300" spc="-5">
                <a:solidFill>
                  <a:srgbClr val="5F5F5F"/>
                </a:solidFill>
                <a:latin typeface="Consolas"/>
                <a:cs typeface="Consolas"/>
              </a:rPr>
              <a:t>&gt;</a:t>
            </a:r>
            <a:r>
              <a:rPr sz="3300" spc="-1000">
                <a:solidFill>
                  <a:srgbClr val="5F5F5F"/>
                </a:solidFill>
                <a:latin typeface="Consolas"/>
                <a:cs typeface="Consolas"/>
              </a:rPr>
              <a:t> </a:t>
            </a:r>
            <a:r>
              <a:rPr sz="3300" spc="-5">
                <a:solidFill>
                  <a:srgbClr val="5F5F5F"/>
                </a:solidFill>
                <a:latin typeface="Georgia"/>
                <a:cs typeface="Georgia"/>
              </a:rPr>
              <a:t>tells the </a:t>
            </a:r>
            <a:r>
              <a:rPr sz="3300">
                <a:solidFill>
                  <a:srgbClr val="5F5F5F"/>
                </a:solidFill>
                <a:latin typeface="Georgia"/>
                <a:cs typeface="Georgia"/>
              </a:rPr>
              <a:t>browser </a:t>
            </a:r>
            <a:r>
              <a:rPr sz="3300" spc="-5">
                <a:solidFill>
                  <a:srgbClr val="5F5F5F"/>
                </a:solidFill>
                <a:latin typeface="Georgia"/>
                <a:cs typeface="Georgia"/>
              </a:rPr>
              <a:t>it's </a:t>
            </a:r>
            <a:r>
              <a:rPr sz="3300">
                <a:solidFill>
                  <a:srgbClr val="5F5F5F"/>
                </a:solidFill>
                <a:latin typeface="Georgia"/>
                <a:cs typeface="Georgia"/>
              </a:rPr>
              <a:t>serving an  HTML </a:t>
            </a:r>
            <a:r>
              <a:rPr sz="3300" spc="-5">
                <a:solidFill>
                  <a:srgbClr val="5F5F5F"/>
                </a:solidFill>
                <a:latin typeface="Georgia"/>
                <a:cs typeface="Georgia"/>
              </a:rPr>
              <a:t>file using </a:t>
            </a:r>
            <a:r>
              <a:rPr sz="3300">
                <a:solidFill>
                  <a:srgbClr val="5F5F5F"/>
                </a:solidFill>
                <a:latin typeface="Georgia"/>
                <a:cs typeface="Georgia"/>
              </a:rPr>
              <a:t>HTML5</a:t>
            </a:r>
            <a:r>
              <a:rPr sz="3300" spc="-7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300">
                <a:solidFill>
                  <a:srgbClr val="5F5F5F"/>
                </a:solidFill>
                <a:latin typeface="Georgia"/>
                <a:cs typeface="Georgia"/>
              </a:rPr>
              <a:t>standards</a:t>
            </a:r>
            <a:endParaRPr sz="330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lr>
                <a:srgbClr val="5F5F5F"/>
              </a:buClr>
              <a:buFont typeface="Symbol"/>
              <a:buChar char=""/>
            </a:pPr>
            <a:endParaRPr sz="3050">
              <a:latin typeface="Times New Roman"/>
              <a:cs typeface="Times New Roman"/>
            </a:endParaRPr>
          </a:p>
          <a:p>
            <a:pPr marL="571500" indent="-558800">
              <a:lnSpc>
                <a:spcPct val="100000"/>
              </a:lnSpc>
              <a:buFont typeface="Symbol"/>
              <a:buChar char=""/>
              <a:tabLst>
                <a:tab pos="570865" algn="l"/>
                <a:tab pos="571500" algn="l"/>
              </a:tabLst>
            </a:pPr>
            <a:r>
              <a:rPr sz="3300" spc="-5">
                <a:solidFill>
                  <a:srgbClr val="5F5F5F"/>
                </a:solidFill>
                <a:latin typeface="Consolas"/>
                <a:cs typeface="Consolas"/>
              </a:rPr>
              <a:t>&lt;</a:t>
            </a:r>
            <a:r>
              <a:rPr sz="3300" spc="-5">
                <a:solidFill>
                  <a:srgbClr val="7F007F"/>
                </a:solidFill>
                <a:latin typeface="Consolas"/>
                <a:cs typeface="Consolas"/>
              </a:rPr>
              <a:t>html</a:t>
            </a:r>
            <a:r>
              <a:rPr sz="3300" spc="-5">
                <a:solidFill>
                  <a:srgbClr val="5F5F5F"/>
                </a:solidFill>
                <a:latin typeface="Consolas"/>
                <a:cs typeface="Consolas"/>
              </a:rPr>
              <a:t>&gt;</a:t>
            </a:r>
            <a:r>
              <a:rPr sz="3300" spc="-915">
                <a:solidFill>
                  <a:srgbClr val="5F5F5F"/>
                </a:solidFill>
                <a:latin typeface="Consolas"/>
                <a:cs typeface="Consolas"/>
              </a:rPr>
              <a:t> </a:t>
            </a:r>
            <a:r>
              <a:rPr sz="3300" spc="-5">
                <a:solidFill>
                  <a:srgbClr val="5F5F5F"/>
                </a:solidFill>
                <a:latin typeface="Georgia"/>
                <a:cs typeface="Georgia"/>
              </a:rPr>
              <a:t>wraps the whole document</a:t>
            </a:r>
            <a:endParaRPr sz="3300">
              <a:latin typeface="Georgia"/>
              <a:cs typeface="Georgia"/>
            </a:endParaRPr>
          </a:p>
          <a:p>
            <a:pPr marL="571500" indent="-558800">
              <a:lnSpc>
                <a:spcPct val="100000"/>
              </a:lnSpc>
              <a:spcBef>
                <a:spcPts val="3535"/>
              </a:spcBef>
              <a:buFont typeface="Symbol"/>
              <a:buChar char=""/>
              <a:tabLst>
                <a:tab pos="570865" algn="l"/>
                <a:tab pos="571500" algn="l"/>
                <a:tab pos="2184400" algn="l"/>
              </a:tabLst>
            </a:pPr>
            <a:r>
              <a:rPr sz="3300" spc="-5">
                <a:solidFill>
                  <a:srgbClr val="5F5F5F"/>
                </a:solidFill>
                <a:latin typeface="Consolas"/>
                <a:cs typeface="Consolas"/>
              </a:rPr>
              <a:t>&lt;</a:t>
            </a:r>
            <a:r>
              <a:rPr sz="3300" spc="-5">
                <a:solidFill>
                  <a:srgbClr val="7F007F"/>
                </a:solidFill>
                <a:latin typeface="Consolas"/>
                <a:cs typeface="Consolas"/>
              </a:rPr>
              <a:t>head</a:t>
            </a:r>
            <a:r>
              <a:rPr sz="3300" spc="-5">
                <a:solidFill>
                  <a:srgbClr val="5F5F5F"/>
                </a:solidFill>
                <a:latin typeface="Consolas"/>
                <a:cs typeface="Consolas"/>
              </a:rPr>
              <a:t>&gt;</a:t>
            </a:r>
            <a:r>
              <a:rPr lang="en-US" sz="3300" spc="-5">
                <a:solidFill>
                  <a:srgbClr val="5F5F5F"/>
                </a:solidFill>
                <a:latin typeface="Georgia"/>
                <a:cs typeface="Consolas"/>
              </a:rPr>
              <a:t> </a:t>
            </a:r>
            <a:r>
              <a:rPr lang="en-US" sz="3300" spc="-5">
                <a:solidFill>
                  <a:srgbClr val="5F5F5F"/>
                </a:solidFill>
                <a:latin typeface="Georgia"/>
                <a:cs typeface="Georgia"/>
              </a:rPr>
              <a:t>wr</a:t>
            </a:r>
            <a:r>
              <a:rPr sz="3300" spc="-5">
                <a:solidFill>
                  <a:srgbClr val="5F5F5F"/>
                </a:solidFill>
                <a:latin typeface="Georgia"/>
                <a:cs typeface="Georgia"/>
              </a:rPr>
              <a:t>aps the</a:t>
            </a:r>
            <a:r>
              <a:rPr sz="3300" spc="-3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300" spc="-5">
                <a:solidFill>
                  <a:srgbClr val="5F5F5F"/>
                </a:solidFill>
                <a:latin typeface="Georgia"/>
                <a:cs typeface="Georgia"/>
              </a:rPr>
              <a:t>metadata</a:t>
            </a:r>
            <a:r>
              <a:rPr lang="en-US" sz="3300" spc="-5">
                <a:solidFill>
                  <a:srgbClr val="5F5F5F"/>
                </a:solidFill>
                <a:latin typeface="Georgia"/>
                <a:cs typeface="Georgia"/>
              </a:rPr>
              <a:t> and styles</a:t>
            </a:r>
            <a:endParaRPr sz="3300">
              <a:latin typeface="Georgia"/>
              <a:cs typeface="Georgia"/>
            </a:endParaRPr>
          </a:p>
          <a:p>
            <a:pPr marL="571500" indent="-558800">
              <a:lnSpc>
                <a:spcPct val="100000"/>
              </a:lnSpc>
              <a:spcBef>
                <a:spcPts val="3535"/>
              </a:spcBef>
              <a:buFont typeface="Symbol"/>
              <a:buChar char=""/>
              <a:tabLst>
                <a:tab pos="570865" algn="l"/>
                <a:tab pos="571500" algn="l"/>
              </a:tabLst>
            </a:pPr>
            <a:r>
              <a:rPr sz="3300" spc="-5">
                <a:solidFill>
                  <a:srgbClr val="5F5F5F"/>
                </a:solidFill>
                <a:latin typeface="Consolas"/>
                <a:cs typeface="Consolas"/>
              </a:rPr>
              <a:t>&lt;</a:t>
            </a:r>
            <a:r>
              <a:rPr sz="3300" spc="-5">
                <a:solidFill>
                  <a:srgbClr val="7F007F"/>
                </a:solidFill>
                <a:latin typeface="Consolas"/>
                <a:cs typeface="Consolas"/>
              </a:rPr>
              <a:t>body</a:t>
            </a:r>
            <a:r>
              <a:rPr sz="3300" spc="-5">
                <a:solidFill>
                  <a:srgbClr val="5F5F5F"/>
                </a:solidFill>
                <a:latin typeface="Consolas"/>
                <a:cs typeface="Consolas"/>
              </a:rPr>
              <a:t>&gt;</a:t>
            </a:r>
            <a:r>
              <a:rPr sz="3300" spc="-975">
                <a:solidFill>
                  <a:srgbClr val="5F5F5F"/>
                </a:solidFill>
                <a:latin typeface="Consolas"/>
                <a:cs typeface="Consolas"/>
              </a:rPr>
              <a:t> </a:t>
            </a:r>
            <a:r>
              <a:rPr sz="3300" spc="-5">
                <a:solidFill>
                  <a:srgbClr val="5F5F5F"/>
                </a:solidFill>
                <a:latin typeface="Georgia"/>
                <a:cs typeface="Georgia"/>
              </a:rPr>
              <a:t>wraps the </a:t>
            </a:r>
            <a:r>
              <a:rPr sz="3300">
                <a:solidFill>
                  <a:srgbClr val="5F5F5F"/>
                </a:solidFill>
                <a:latin typeface="Georgia"/>
                <a:cs typeface="Georgia"/>
              </a:rPr>
              <a:t>visible </a:t>
            </a:r>
            <a:r>
              <a:rPr sz="3300" spc="-5">
                <a:solidFill>
                  <a:srgbClr val="5F5F5F"/>
                </a:solidFill>
                <a:latin typeface="Georgia"/>
                <a:cs typeface="Georgia"/>
              </a:rPr>
              <a:t>content</a:t>
            </a:r>
            <a:endParaRPr sz="3300">
              <a:latin typeface="Georgia"/>
              <a:cs typeface="Georgia"/>
            </a:endParaRPr>
          </a:p>
          <a:p>
            <a:pPr marL="571500" marR="5080" indent="-558800">
              <a:lnSpc>
                <a:spcPts val="3720"/>
              </a:lnSpc>
              <a:spcBef>
                <a:spcPts val="3329"/>
              </a:spcBef>
              <a:buFont typeface="Symbol"/>
              <a:buChar char=""/>
              <a:tabLst>
                <a:tab pos="570865" algn="l"/>
                <a:tab pos="571500" algn="l"/>
              </a:tabLst>
            </a:pPr>
            <a:r>
              <a:rPr sz="3300" spc="-5">
                <a:solidFill>
                  <a:srgbClr val="5F5F5F"/>
                </a:solidFill>
                <a:latin typeface="Georgia"/>
                <a:cs typeface="Georgia"/>
              </a:rPr>
              <a:t>Most </a:t>
            </a:r>
            <a:r>
              <a:rPr sz="3300">
                <a:solidFill>
                  <a:srgbClr val="5F5F5F"/>
                </a:solidFill>
                <a:latin typeface="Georgia"/>
                <a:cs typeface="Georgia"/>
              </a:rPr>
              <a:t>HTML </a:t>
            </a:r>
            <a:r>
              <a:rPr sz="3300" spc="-5">
                <a:solidFill>
                  <a:srgbClr val="5F5F5F"/>
                </a:solidFill>
                <a:latin typeface="Georgia"/>
                <a:cs typeface="Georgia"/>
              </a:rPr>
              <a:t>elements </a:t>
            </a:r>
            <a:r>
              <a:rPr sz="3300">
                <a:solidFill>
                  <a:srgbClr val="5F5F5F"/>
                </a:solidFill>
                <a:latin typeface="Georgia"/>
                <a:cs typeface="Georgia"/>
              </a:rPr>
              <a:t>have </a:t>
            </a:r>
            <a:r>
              <a:rPr sz="3300" b="1">
                <a:solidFill>
                  <a:srgbClr val="5F5F5F"/>
                </a:solidFill>
                <a:latin typeface="Georgia"/>
                <a:cs typeface="Georgia"/>
              </a:rPr>
              <a:t>opening </a:t>
            </a:r>
            <a:r>
              <a:rPr sz="3300">
                <a:solidFill>
                  <a:srgbClr val="5F5F5F"/>
                </a:solidFill>
                <a:latin typeface="Georgia"/>
                <a:cs typeface="Georgia"/>
              </a:rPr>
              <a:t>and </a:t>
            </a:r>
            <a:r>
              <a:rPr sz="3300" b="1">
                <a:solidFill>
                  <a:srgbClr val="5F5F5F"/>
                </a:solidFill>
                <a:latin typeface="Georgia"/>
                <a:cs typeface="Georgia"/>
              </a:rPr>
              <a:t>closing  </a:t>
            </a:r>
            <a:r>
              <a:rPr sz="3300" b="1" spc="-5">
                <a:solidFill>
                  <a:srgbClr val="5F5F5F"/>
                </a:solidFill>
                <a:latin typeface="Georgia"/>
                <a:cs typeface="Georgia"/>
              </a:rPr>
              <a:t>tag</a:t>
            </a:r>
            <a:r>
              <a:rPr lang="en-US" sz="3300" b="1" spc="-5">
                <a:solidFill>
                  <a:srgbClr val="5F5F5F"/>
                </a:solidFill>
                <a:latin typeface="Georgia"/>
                <a:cs typeface="Georgia"/>
              </a:rPr>
              <a:t>s</a:t>
            </a:r>
            <a:r>
              <a:rPr sz="3300" spc="-5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300">
                <a:solidFill>
                  <a:srgbClr val="5F5F5F"/>
                </a:solidFill>
                <a:latin typeface="Georgia"/>
                <a:cs typeface="Georgia"/>
              </a:rPr>
              <a:t>and </a:t>
            </a:r>
            <a:r>
              <a:rPr sz="3300" spc="-5">
                <a:solidFill>
                  <a:srgbClr val="5F5F5F"/>
                </a:solidFill>
                <a:latin typeface="Georgia"/>
                <a:cs typeface="Georgia"/>
              </a:rPr>
              <a:t>some </a:t>
            </a:r>
            <a:r>
              <a:rPr sz="3300">
                <a:solidFill>
                  <a:srgbClr val="5F5F5F"/>
                </a:solidFill>
                <a:latin typeface="Georgia"/>
                <a:cs typeface="Georgia"/>
              </a:rPr>
              <a:t>have</a:t>
            </a:r>
            <a:r>
              <a:rPr sz="3300" spc="-16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300" b="1">
                <a:solidFill>
                  <a:srgbClr val="5F5F5F"/>
                </a:solidFill>
                <a:latin typeface="Georgia"/>
                <a:cs typeface="Georgia"/>
              </a:rPr>
              <a:t>attributes</a:t>
            </a:r>
            <a:endParaRPr sz="33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EA99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771900" y="406400"/>
            <a:ext cx="5454015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spc="-5" dirty="0"/>
              <a:t>BACKGROUND </a:t>
            </a:r>
            <a:r>
              <a:rPr dirty="0"/>
              <a:t>COLOR</a:t>
            </a:r>
            <a:r>
              <a:rPr lang="en-US" dirty="0"/>
              <a:t> review</a:t>
            </a:r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889000" y="2184400"/>
            <a:ext cx="9048750" cy="25083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spcBef>
                <a:spcPts val="1395"/>
              </a:spcBef>
            </a:pPr>
            <a:r>
              <a:rPr lang="en-US" sz="3200" dirty="0">
                <a:solidFill>
                  <a:srgbClr val="7F007F"/>
                </a:solidFill>
                <a:latin typeface="Consolas"/>
                <a:cs typeface="Consolas"/>
              </a:rPr>
              <a:t>p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 {</a:t>
            </a:r>
            <a:r>
              <a:rPr lang="en-US" sz="3200" dirty="0">
                <a:solidFill>
                  <a:prstClr val="black"/>
                </a:solidFill>
                <a:latin typeface="Consolas" panose="020B0609020204030204" pitchFamily="49" charset="0"/>
                <a:cs typeface="Courier New"/>
              </a:rPr>
              <a:t> </a:t>
            </a:r>
          </a:p>
          <a:p>
            <a:pPr marL="12700" marR="5080">
              <a:spcBef>
                <a:spcPts val="1395"/>
              </a:spcBef>
            </a:pPr>
            <a:r>
              <a:rPr lang="en-US" sz="3200" dirty="0">
                <a:solidFill>
                  <a:prstClr val="black"/>
                </a:solidFill>
                <a:latin typeface="Consolas" panose="020B0609020204030204" pitchFamily="49" charset="0"/>
                <a:cs typeface="Courier New"/>
              </a:rPr>
              <a:t>	</a:t>
            </a:r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background-color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: gray;</a:t>
            </a:r>
          </a:p>
          <a:p>
            <a:pPr marL="12700" marR="5080">
              <a:spcBef>
                <a:spcPts val="1395"/>
              </a:spcBef>
            </a:pPr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	color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: white; </a:t>
            </a:r>
          </a:p>
          <a:p>
            <a:pPr marL="12700" marR="5080">
              <a:spcBef>
                <a:spcPts val="1395"/>
              </a:spcBef>
            </a:pP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}</a:t>
            </a:r>
          </a:p>
        </p:txBody>
      </p:sp>
      <p:sp>
        <p:nvSpPr>
          <p:cNvPr id="5" name="object 5"/>
          <p:cNvSpPr/>
          <p:nvPr/>
        </p:nvSpPr>
        <p:spPr>
          <a:xfrm>
            <a:off x="4623169" y="5105401"/>
            <a:ext cx="3758565" cy="1524000"/>
          </a:xfrm>
          <a:custGeom>
            <a:avLst/>
            <a:gdLst/>
            <a:ahLst/>
            <a:cxnLst/>
            <a:rect l="l" t="t" r="r" b="b"/>
            <a:pathLst>
              <a:path w="3758565" h="3758565">
                <a:moveTo>
                  <a:pt x="0" y="0"/>
                </a:moveTo>
                <a:lnTo>
                  <a:pt x="3758459" y="0"/>
                </a:lnTo>
                <a:lnTo>
                  <a:pt x="3758459" y="3758459"/>
                </a:lnTo>
                <a:lnTo>
                  <a:pt x="0" y="3758459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50000"/>
            </a:srgbClr>
          </a:solidFill>
        </p:spPr>
        <p:txBody>
          <a:bodyPr wrap="square" lIns="0" tIns="0" rIns="0" bIns="0" rtlCol="0"/>
          <a:lstStyle/>
          <a:p>
            <a:r>
              <a:rPr lang="en-US" sz="3200" dirty="0">
                <a:solidFill>
                  <a:schemeClr val="bg1"/>
                </a:solidFill>
                <a:latin typeface="Georgia" panose="02040502050405020303" pitchFamily="18" charset="0"/>
              </a:rPr>
              <a:t>This is a paragraph with the background color set to gray.</a:t>
            </a:r>
            <a:endParaRPr sz="3200" dirty="0">
              <a:solidFill>
                <a:schemeClr val="bg1"/>
              </a:solidFill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186989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EA99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445000" y="406400"/>
            <a:ext cx="4122420" cy="761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spc="-5" dirty="0"/>
              <a:t>BACKGROUND</a:t>
            </a:r>
            <a:r>
              <a:rPr spc="-85" dirty="0"/>
              <a:t> </a:t>
            </a:r>
            <a:r>
              <a:rPr dirty="0"/>
              <a:t>IMAGES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384300" y="2184400"/>
            <a:ext cx="9759315" cy="6068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31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Can set background of an element as an </a:t>
            </a:r>
            <a:r>
              <a:rPr lang="en-US" sz="3100" b="1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image</a:t>
            </a:r>
            <a:r>
              <a:rPr lang="en-US" sz="31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 (instead of a color) with the property </a:t>
            </a:r>
            <a:r>
              <a:rPr lang="en-US" sz="2800" dirty="0">
                <a:solidFill>
                  <a:srgbClr val="FF0000"/>
                </a:solidFill>
                <a:latin typeface="Consolas"/>
                <a:cs typeface="Consolas"/>
              </a:rPr>
              <a:t>background-image</a:t>
            </a:r>
          </a:p>
          <a:p>
            <a:pPr marL="12700">
              <a:lnSpc>
                <a:spcPct val="100000"/>
              </a:lnSpc>
            </a:pPr>
            <a:endParaRPr sz="3100" dirty="0">
              <a:latin typeface="Lora"/>
              <a:cs typeface="Lora"/>
            </a:endParaRPr>
          </a:p>
          <a:p>
            <a:pPr marL="12700" marR="5080">
              <a:lnSpc>
                <a:spcPct val="123700"/>
              </a:lnSpc>
              <a:spcBef>
                <a:spcPts val="1395"/>
              </a:spcBef>
            </a:pPr>
            <a:r>
              <a:rPr sz="31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The</a:t>
            </a:r>
            <a:r>
              <a:rPr sz="3100" spc="-5" dirty="0">
                <a:solidFill>
                  <a:srgbClr val="5F5F5F"/>
                </a:solidFill>
                <a:latin typeface="Lora"/>
                <a:cs typeface="Lora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value</a:t>
            </a:r>
            <a:r>
              <a:rPr sz="3100" spc="-10" dirty="0">
                <a:solidFill>
                  <a:srgbClr val="5F5F5F"/>
                </a:solidFill>
                <a:latin typeface="Lora"/>
                <a:cs typeface="Lora"/>
              </a:rPr>
              <a:t> </a:t>
            </a:r>
            <a:r>
              <a:rPr sz="31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is</a:t>
            </a:r>
            <a:r>
              <a:rPr sz="3100" dirty="0">
                <a:solidFill>
                  <a:srgbClr val="5F5F5F"/>
                </a:solidFill>
                <a:latin typeface="Lora"/>
                <a:cs typeface="Lora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Consolas"/>
                <a:cs typeface="Lora"/>
              </a:rPr>
              <a:t>url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Lora"/>
              </a:rPr>
              <a:t>("path")</a:t>
            </a:r>
            <a:r>
              <a:rPr lang="en-US" sz="3100" spc="3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, where 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Lora"/>
              </a:rPr>
              <a:t>path</a:t>
            </a:r>
            <a:r>
              <a:rPr lang="en-US" sz="3100" spc="3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 is the </a:t>
            </a:r>
            <a:r>
              <a:rPr lang="en-US" sz="3100" b="1" spc="3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relative</a:t>
            </a:r>
            <a:r>
              <a:rPr lang="en-US" sz="3100" spc="3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 or </a:t>
            </a:r>
            <a:r>
              <a:rPr lang="en-US" sz="3100" b="1" spc="3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absolute</a:t>
            </a:r>
            <a:r>
              <a:rPr lang="en-US" sz="3100" spc="3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 path to w</a:t>
            </a:r>
            <a:r>
              <a:rPr sz="3100" spc="3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here </a:t>
            </a:r>
            <a:r>
              <a:rPr sz="3100" spc="4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the image </a:t>
            </a:r>
            <a:r>
              <a:rPr sz="3100" spc="5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lives</a:t>
            </a:r>
            <a:r>
              <a:rPr lang="en-US" sz="3100" spc="5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, like this:</a:t>
            </a:r>
          </a:p>
          <a:p>
            <a:pPr marL="12700" marR="5080">
              <a:lnSpc>
                <a:spcPct val="123700"/>
              </a:lnSpc>
              <a:spcBef>
                <a:spcPts val="1395"/>
              </a:spcBef>
            </a:pPr>
            <a:endParaRPr lang="en-US" sz="3100" spc="50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12700" marR="5080">
              <a:spcBef>
                <a:spcPts val="1395"/>
              </a:spcBef>
            </a:pPr>
            <a:r>
              <a:rPr lang="en-US" sz="2800" dirty="0">
                <a:solidFill>
                  <a:srgbClr val="7F007F"/>
                </a:solidFill>
                <a:latin typeface="Consolas"/>
                <a:cs typeface="Consolas"/>
              </a:rPr>
              <a:t>p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 {</a:t>
            </a:r>
            <a:r>
              <a:rPr lang="en-US" sz="2800" dirty="0">
                <a:solidFill>
                  <a:prstClr val="black"/>
                </a:solidFill>
                <a:latin typeface="Consolas" panose="020B0609020204030204" pitchFamily="49" charset="0"/>
                <a:cs typeface="Courier New"/>
              </a:rPr>
              <a:t> </a:t>
            </a:r>
          </a:p>
          <a:p>
            <a:pPr marL="12700" marR="5080">
              <a:spcBef>
                <a:spcPts val="1395"/>
              </a:spcBef>
            </a:pPr>
            <a:r>
              <a:rPr lang="en-US" sz="2800" dirty="0">
                <a:solidFill>
                  <a:prstClr val="black"/>
                </a:solidFill>
                <a:latin typeface="Consolas" panose="020B0609020204030204" pitchFamily="49" charset="0"/>
                <a:cs typeface="Courier New"/>
              </a:rPr>
              <a:t>	</a:t>
            </a:r>
            <a:r>
              <a:rPr lang="en-US" sz="2800" dirty="0">
                <a:solidFill>
                  <a:srgbClr val="FF0000"/>
                </a:solidFill>
                <a:latin typeface="Consolas"/>
                <a:cs typeface="Consolas"/>
              </a:rPr>
              <a:t>background-image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: </a:t>
            </a:r>
            <a:r>
              <a:rPr lang="en-US" sz="2800" dirty="0" err="1">
                <a:solidFill>
                  <a:srgbClr val="0000FF"/>
                </a:solidFill>
                <a:latin typeface="Consolas"/>
                <a:cs typeface="Consolas"/>
              </a:rPr>
              <a:t>url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("images/kitten.jpg"); </a:t>
            </a:r>
          </a:p>
          <a:p>
            <a:pPr marL="12700" marR="5080">
              <a:spcBef>
                <a:spcPts val="1395"/>
              </a:spcBef>
            </a:pPr>
            <a:r>
              <a:rPr lang="en-US" sz="2800" dirty="0">
                <a:solidFill>
                  <a:srgbClr val="FF0000"/>
                </a:solidFill>
                <a:latin typeface="Consolas"/>
                <a:cs typeface="Consolas"/>
              </a:rPr>
              <a:t>	color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: white;</a:t>
            </a:r>
          </a:p>
          <a:p>
            <a:pPr marL="12700" marR="5080">
              <a:spcBef>
                <a:spcPts val="1395"/>
              </a:spcBef>
            </a:pP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}</a:t>
            </a:r>
            <a:endParaRPr lang="en-US" sz="3100" spc="50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5200" y="7315200"/>
            <a:ext cx="5286873" cy="213077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5995" y="7365733"/>
            <a:ext cx="5176078" cy="1773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08118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EA99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445000" y="406400"/>
            <a:ext cx="4122420" cy="761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spc="-5" dirty="0"/>
              <a:t>BACKGROUND</a:t>
            </a:r>
            <a:r>
              <a:rPr spc="-85" dirty="0"/>
              <a:t> </a:t>
            </a:r>
            <a:r>
              <a:rPr dirty="0"/>
              <a:t>IMAGES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384300" y="2184400"/>
            <a:ext cx="9759315" cy="43960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spcBef>
                <a:spcPts val="1395"/>
              </a:spcBef>
            </a:pPr>
            <a:r>
              <a:rPr lang="en-US" sz="2800" dirty="0">
                <a:solidFill>
                  <a:srgbClr val="7F007F"/>
                </a:solidFill>
                <a:latin typeface="Consolas"/>
                <a:cs typeface="Consolas"/>
              </a:rPr>
              <a:t>p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 {</a:t>
            </a:r>
            <a:r>
              <a:rPr lang="en-US" sz="2800" dirty="0">
                <a:solidFill>
                  <a:prstClr val="black"/>
                </a:solidFill>
                <a:latin typeface="Consolas" panose="020B0609020204030204" pitchFamily="49" charset="0"/>
                <a:cs typeface="Courier New"/>
              </a:rPr>
              <a:t> </a:t>
            </a:r>
          </a:p>
          <a:p>
            <a:pPr marL="12700" marR="5080">
              <a:spcBef>
                <a:spcPts val="1395"/>
              </a:spcBef>
            </a:pPr>
            <a:r>
              <a:rPr lang="en-US" sz="2800" dirty="0">
                <a:solidFill>
                  <a:prstClr val="black"/>
                </a:solidFill>
                <a:latin typeface="Consolas" panose="020B0609020204030204" pitchFamily="49" charset="0"/>
                <a:cs typeface="Courier New"/>
              </a:rPr>
              <a:t>	</a:t>
            </a:r>
            <a:r>
              <a:rPr lang="en-US" sz="2800" dirty="0">
                <a:solidFill>
                  <a:srgbClr val="FF0000"/>
                </a:solidFill>
                <a:latin typeface="Consolas"/>
                <a:cs typeface="Consolas"/>
              </a:rPr>
              <a:t>background-image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: </a:t>
            </a:r>
            <a:r>
              <a:rPr lang="en-US" sz="2800" dirty="0" err="1">
                <a:solidFill>
                  <a:srgbClr val="0000FF"/>
                </a:solidFill>
                <a:latin typeface="Consolas"/>
                <a:cs typeface="Consolas"/>
              </a:rPr>
              <a:t>url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("images/kitten.jpg"); </a:t>
            </a:r>
          </a:p>
          <a:p>
            <a:pPr marL="12700" marR="5080">
              <a:spcBef>
                <a:spcPts val="1395"/>
              </a:spcBef>
            </a:pPr>
            <a:r>
              <a:rPr lang="en-US" sz="2800" dirty="0">
                <a:solidFill>
                  <a:srgbClr val="FF0000"/>
                </a:solidFill>
                <a:latin typeface="Consolas"/>
                <a:cs typeface="Consolas"/>
              </a:rPr>
              <a:t>	color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: white;</a:t>
            </a:r>
          </a:p>
          <a:p>
            <a:pPr marL="12700" marR="5080">
              <a:spcBef>
                <a:spcPts val="1395"/>
              </a:spcBef>
            </a:pP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}</a:t>
            </a:r>
          </a:p>
          <a:p>
            <a:pPr marL="12700" marR="5080">
              <a:spcBef>
                <a:spcPts val="1395"/>
              </a:spcBef>
            </a:pPr>
            <a:endParaRPr lang="en-US" sz="1200" spc="50" dirty="0">
              <a:solidFill>
                <a:srgbClr val="0000FF"/>
              </a:solidFill>
              <a:latin typeface="Consolas"/>
              <a:cs typeface="Lora"/>
            </a:endParaRPr>
          </a:p>
          <a:p>
            <a:pPr marL="12700" marR="5080">
              <a:spcBef>
                <a:spcPts val="1395"/>
              </a:spcBef>
            </a:pPr>
            <a:endParaRPr lang="en-US" sz="1200" spc="50" dirty="0">
              <a:solidFill>
                <a:srgbClr val="0000FF"/>
              </a:solidFill>
              <a:latin typeface="Consolas"/>
              <a:cs typeface="Lora"/>
            </a:endParaRPr>
          </a:p>
          <a:p>
            <a:pPr marL="12700" marR="5080">
              <a:spcBef>
                <a:spcPts val="1395"/>
              </a:spcBef>
            </a:pPr>
            <a:endParaRPr lang="en-US" sz="1200" spc="50" dirty="0">
              <a:solidFill>
                <a:srgbClr val="0000FF"/>
              </a:solidFill>
              <a:latin typeface="Consolas"/>
              <a:cs typeface="Lora"/>
            </a:endParaRPr>
          </a:p>
          <a:p>
            <a:pPr marL="12700" marR="5080">
              <a:spcBef>
                <a:spcPts val="1395"/>
              </a:spcBef>
            </a:pPr>
            <a:r>
              <a:rPr lang="en-US" sz="28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The amount of image that displays in the background is calculated based on image size and container size.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1426" y="6705600"/>
            <a:ext cx="5408543" cy="206508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363317" y="6867862"/>
            <a:ext cx="5831509" cy="2090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69900" marR="588645" indent="-457200">
              <a:lnSpc>
                <a:spcPct val="123700"/>
              </a:lnSpc>
              <a:spcBef>
                <a:spcPts val="1295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Make sure to resize images so that the part you want visible is within the “view window” </a:t>
            </a:r>
          </a:p>
          <a:p>
            <a:pPr marL="469900" marR="588645" indent="-457200">
              <a:lnSpc>
                <a:spcPct val="123700"/>
              </a:lnSpc>
              <a:spcBef>
                <a:spcPts val="1295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Or…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2400" y="3657600"/>
            <a:ext cx="5176078" cy="1773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24751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EA99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238500" y="406400"/>
            <a:ext cx="6538595" cy="761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spc="-5" dirty="0"/>
              <a:t>BACKGROUND </a:t>
            </a:r>
            <a:r>
              <a:rPr dirty="0"/>
              <a:t>POSITION</a:t>
            </a:r>
            <a:r>
              <a:rPr spc="-80" dirty="0"/>
              <a:t> </a:t>
            </a:r>
            <a:r>
              <a:rPr dirty="0"/>
              <a:t>EXAMPLES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9600" y="2286000"/>
            <a:ext cx="4841718" cy="647700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1016000" y="2548359"/>
            <a:ext cx="6172200" cy="34789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marR="588645">
              <a:lnSpc>
                <a:spcPct val="123700"/>
              </a:lnSpc>
              <a:spcBef>
                <a:spcPts val="1295"/>
              </a:spcBef>
            </a:pPr>
            <a:r>
              <a:rPr lang="en-US" sz="2800" dirty="0">
                <a:solidFill>
                  <a:srgbClr val="FF0000"/>
                </a:solidFill>
                <a:latin typeface="Consolas"/>
                <a:cs typeface="Consolas"/>
              </a:rPr>
              <a:t>background-position: </a:t>
            </a:r>
            <a:r>
              <a:rPr lang="en-US" sz="2800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allows you to move a background image around within its container</a:t>
            </a:r>
          </a:p>
          <a:p>
            <a:pPr marL="12700" marR="588645">
              <a:lnSpc>
                <a:spcPct val="123700"/>
              </a:lnSpc>
              <a:spcBef>
                <a:spcPts val="1295"/>
              </a:spcBef>
            </a:pPr>
            <a:endParaRPr lang="en-US" sz="2800" dirty="0">
              <a:solidFill>
                <a:srgbClr val="5F5F5F"/>
              </a:solidFill>
              <a:latin typeface="Georgia" panose="02040502050405020303" pitchFamily="18" charset="0"/>
              <a:cs typeface="Consolas"/>
            </a:endParaRPr>
          </a:p>
          <a:p>
            <a:pPr marL="469900" marR="588645" indent="-457200">
              <a:lnSpc>
                <a:spcPct val="123700"/>
              </a:lnSpc>
              <a:spcBef>
                <a:spcPts val="1295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By default, an image is positioned at the top left side of the container</a:t>
            </a:r>
          </a:p>
        </p:txBody>
      </p:sp>
      <p:sp>
        <p:nvSpPr>
          <p:cNvPr id="13" name="Rectangle 12"/>
          <p:cNvSpPr/>
          <p:nvPr/>
        </p:nvSpPr>
        <p:spPr>
          <a:xfrm>
            <a:off x="7713175" y="8915400"/>
            <a:ext cx="33345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5F5F5F"/>
                </a:solidFill>
                <a:latin typeface="Georgia" panose="02040502050405020303" pitchFamily="18" charset="0"/>
              </a:rPr>
              <a:t>Image width:  600px by 800px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78452" y="6943641"/>
            <a:ext cx="7391400" cy="17389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marR="5080">
              <a:spcBef>
                <a:spcPts val="1395"/>
              </a:spcBef>
            </a:pPr>
            <a:r>
              <a:rPr lang="en-US" dirty="0">
                <a:solidFill>
                  <a:srgbClr val="7F007F"/>
                </a:solidFill>
                <a:latin typeface="Consolas"/>
                <a:cs typeface="Consolas"/>
              </a:rPr>
              <a:t>section</a:t>
            </a:r>
            <a:r>
              <a:rPr lang="en-US" dirty="0">
                <a:solidFill>
                  <a:srgbClr val="0000FF"/>
                </a:solidFill>
                <a:latin typeface="Consolas"/>
                <a:cs typeface="Consolas"/>
              </a:rPr>
              <a:t> {</a:t>
            </a:r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urier New"/>
              </a:rPr>
              <a:t>  </a:t>
            </a:r>
          </a:p>
          <a:p>
            <a:pPr marL="12700" marR="5080">
              <a:spcBef>
                <a:spcPts val="1395"/>
              </a:spcBef>
            </a:pPr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urier New"/>
              </a:rPr>
              <a:t>	</a:t>
            </a:r>
            <a:r>
              <a:rPr lang="en-US" dirty="0">
                <a:solidFill>
                  <a:srgbClr val="FF0000"/>
                </a:solidFill>
                <a:latin typeface="Consolas"/>
                <a:cs typeface="Consolas"/>
              </a:rPr>
              <a:t>background-image</a:t>
            </a:r>
            <a:r>
              <a:rPr lang="en-US" dirty="0">
                <a:solidFill>
                  <a:srgbClr val="0000FF"/>
                </a:solidFill>
                <a:latin typeface="Consolas"/>
                <a:cs typeface="Consolas"/>
              </a:rPr>
              <a:t>: </a:t>
            </a:r>
            <a:r>
              <a:rPr lang="en-US" dirty="0" err="1">
                <a:solidFill>
                  <a:srgbClr val="0000FF"/>
                </a:solidFill>
                <a:latin typeface="Consolas"/>
                <a:cs typeface="Consolas"/>
              </a:rPr>
              <a:t>url</a:t>
            </a:r>
            <a:r>
              <a:rPr lang="en-US" dirty="0">
                <a:solidFill>
                  <a:srgbClr val="0000FF"/>
                </a:solidFill>
                <a:latin typeface="Consolas"/>
                <a:cs typeface="Consolas"/>
              </a:rPr>
              <a:t>("octopus.jpg"); </a:t>
            </a:r>
          </a:p>
          <a:p>
            <a:pPr marL="12700" marR="5080">
              <a:spcBef>
                <a:spcPts val="1395"/>
              </a:spcBef>
            </a:pPr>
            <a:r>
              <a:rPr lang="en-US" dirty="0">
                <a:solidFill>
                  <a:srgbClr val="FF0000"/>
                </a:solidFill>
                <a:latin typeface="Consolas"/>
                <a:cs typeface="Consolas"/>
              </a:rPr>
              <a:t>	background-position</a:t>
            </a:r>
            <a:r>
              <a:rPr lang="en-US" dirty="0">
                <a:solidFill>
                  <a:srgbClr val="0000FF"/>
                </a:solidFill>
                <a:latin typeface="Consolas"/>
                <a:cs typeface="Consolas"/>
              </a:rPr>
              <a:t>: top left;</a:t>
            </a:r>
          </a:p>
          <a:p>
            <a:pPr marL="12700" marR="5080">
              <a:spcBef>
                <a:spcPts val="1395"/>
              </a:spcBef>
            </a:pPr>
            <a:r>
              <a:rPr lang="en-US" dirty="0">
                <a:solidFill>
                  <a:srgbClr val="0000FF"/>
                </a:solidFill>
                <a:latin typeface="Consolas"/>
                <a:cs typeface="Consolas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18066460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EA99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238500" y="406400"/>
            <a:ext cx="6538595" cy="761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spc="-5" dirty="0"/>
              <a:t>BACKGROUND </a:t>
            </a:r>
            <a:r>
              <a:rPr dirty="0"/>
              <a:t>POSITION</a:t>
            </a:r>
            <a:r>
              <a:rPr spc="-80" dirty="0"/>
              <a:t> </a:t>
            </a:r>
            <a:r>
              <a:rPr dirty="0"/>
              <a:t>EXAMPLES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1473200" y="2667000"/>
            <a:ext cx="11074400" cy="5248090"/>
            <a:chOff x="1854200" y="2086160"/>
            <a:chExt cx="11074400" cy="5248090"/>
          </a:xfrm>
        </p:grpSpPr>
        <p:sp>
          <p:nvSpPr>
            <p:cNvPr id="9" name="Rectangle 8"/>
            <p:cNvSpPr/>
            <p:nvPr/>
          </p:nvSpPr>
          <p:spPr>
            <a:xfrm>
              <a:off x="6426200" y="3048000"/>
              <a:ext cx="6502400" cy="1072088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marL="12700" marR="5080">
                <a:spcBef>
                  <a:spcPts val="1395"/>
                </a:spcBef>
              </a:pPr>
              <a:r>
                <a:rPr lang="en-US" sz="2400" dirty="0">
                  <a:solidFill>
                    <a:srgbClr val="FF0000"/>
                  </a:solidFill>
                  <a:latin typeface="Consolas"/>
                  <a:cs typeface="Consolas"/>
                </a:rPr>
                <a:t>background-position</a:t>
              </a:r>
              <a:r>
                <a:rPr lang="en-US" sz="2400" dirty="0">
                  <a:solidFill>
                    <a:srgbClr val="0000FF"/>
                  </a:solidFill>
                  <a:latin typeface="Consolas"/>
                  <a:cs typeface="Consolas"/>
                </a:rPr>
                <a:t>: top left;</a:t>
              </a:r>
            </a:p>
            <a:p>
              <a:pPr marL="12700" marR="5080">
                <a:spcBef>
                  <a:spcPts val="1395"/>
                </a:spcBef>
              </a:pPr>
              <a:endParaRPr lang="en-US" sz="2800" spc="5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6423628" y="6262162"/>
              <a:ext cx="6502400" cy="1072088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marL="12700" marR="5080">
                <a:spcBef>
                  <a:spcPts val="1395"/>
                </a:spcBef>
              </a:pPr>
              <a:r>
                <a:rPr lang="en-US" sz="2400" dirty="0">
                  <a:solidFill>
                    <a:srgbClr val="FF0000"/>
                  </a:solidFill>
                  <a:latin typeface="Consolas"/>
                  <a:cs typeface="Consolas"/>
                </a:rPr>
                <a:t>background-position</a:t>
              </a:r>
              <a:r>
                <a:rPr lang="en-US" sz="2400" dirty="0">
                  <a:solidFill>
                    <a:srgbClr val="0000FF"/>
                  </a:solidFill>
                  <a:latin typeface="Consolas"/>
                  <a:cs typeface="Consolas"/>
                </a:rPr>
                <a:t>: bottom right;</a:t>
              </a:r>
            </a:p>
            <a:p>
              <a:pPr marL="12700" marR="5080">
                <a:spcBef>
                  <a:spcPts val="1395"/>
                </a:spcBef>
              </a:pPr>
              <a:endParaRPr lang="en-US" sz="2800" spc="5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854200" y="2086160"/>
              <a:ext cx="375776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5F5F5F"/>
                  </a:solidFill>
                  <a:latin typeface="Georgia" panose="02040502050405020303" pitchFamily="18" charset="0"/>
                </a:rPr>
                <a:t>Container width:  600px by 200px</a:t>
              </a:r>
              <a:endParaRPr lang="en-US" dirty="0"/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54200" y="2590800"/>
              <a:ext cx="4448175" cy="4743450"/>
            </a:xfrm>
            <a:prstGeom prst="rect">
              <a:avLst/>
            </a:prstGeom>
          </p:spPr>
        </p:pic>
        <p:sp>
          <p:nvSpPr>
            <p:cNvPr id="14" name="Rectangle 13"/>
            <p:cNvSpPr/>
            <p:nvPr/>
          </p:nvSpPr>
          <p:spPr>
            <a:xfrm>
              <a:off x="6423628" y="4655081"/>
              <a:ext cx="6502400" cy="1072088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marL="12700" marR="5080" lvl="0">
                <a:spcBef>
                  <a:spcPts val="1395"/>
                </a:spcBef>
              </a:pPr>
              <a:r>
                <a:rPr lang="en-US" sz="2400" dirty="0">
                  <a:solidFill>
                    <a:srgbClr val="FF0000"/>
                  </a:solidFill>
                  <a:latin typeface="Consolas"/>
                  <a:cs typeface="Consolas"/>
                </a:rPr>
                <a:t>background-position</a:t>
              </a:r>
              <a:r>
                <a:rPr lang="en-US" sz="2400" dirty="0">
                  <a:solidFill>
                    <a:srgbClr val="0000FF"/>
                  </a:solidFill>
                  <a:latin typeface="Consolas"/>
                  <a:cs typeface="Consolas"/>
                </a:rPr>
                <a:t>: center </a:t>
              </a:r>
              <a:r>
                <a:rPr lang="en-US" sz="2400" dirty="0" err="1">
                  <a:solidFill>
                    <a:srgbClr val="0000FF"/>
                  </a:solidFill>
                  <a:latin typeface="Consolas"/>
                  <a:cs typeface="Consolas"/>
                </a:rPr>
                <a:t>center</a:t>
              </a:r>
              <a:r>
                <a:rPr lang="en-US" sz="2400" dirty="0">
                  <a:solidFill>
                    <a:srgbClr val="0000FF"/>
                  </a:solidFill>
                  <a:latin typeface="Consolas"/>
                  <a:cs typeface="Consolas"/>
                </a:rPr>
                <a:t>;</a:t>
              </a:r>
            </a:p>
            <a:p>
              <a:pPr marL="12700" marR="5080" lvl="0">
                <a:spcBef>
                  <a:spcPts val="1395"/>
                </a:spcBef>
              </a:pPr>
              <a:endParaRPr lang="en-US" sz="2800" spc="5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2704265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EA99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368800" y="446176"/>
            <a:ext cx="562229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spc="-5" dirty="0"/>
              <a:t>BACKGROUND </a:t>
            </a:r>
            <a:r>
              <a:rPr lang="en-US" dirty="0"/>
              <a:t>repeat</a:t>
            </a:r>
            <a:endParaRPr dirty="0"/>
          </a:p>
        </p:txBody>
      </p:sp>
      <p:sp>
        <p:nvSpPr>
          <p:cNvPr id="9" name="object 9"/>
          <p:cNvSpPr txBox="1"/>
          <p:nvPr/>
        </p:nvSpPr>
        <p:spPr>
          <a:xfrm>
            <a:off x="1739900" y="2667000"/>
            <a:ext cx="9525000" cy="64864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5459">
              <a:lnSpc>
                <a:spcPct val="121000"/>
              </a:lnSpc>
            </a:pPr>
            <a:r>
              <a:rPr sz="3600" dirty="0">
                <a:solidFill>
                  <a:srgbClr val="FF0000"/>
                </a:solidFill>
                <a:latin typeface="Consolas"/>
                <a:cs typeface="Consolas"/>
              </a:rPr>
              <a:t>background-repeat:</a:t>
            </a:r>
            <a:r>
              <a:rPr sz="3600" b="1" spc="2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 </a:t>
            </a:r>
            <a:r>
              <a:rPr lang="en-US" sz="3600" spc="-2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defines if (and how) the background image will repeat</a:t>
            </a:r>
          </a:p>
          <a:p>
            <a:pPr marL="12700" marR="505459">
              <a:lnSpc>
                <a:spcPct val="121000"/>
              </a:lnSpc>
            </a:pPr>
            <a:endParaRPr lang="en-US" sz="3600" spc="-20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584200" marR="505459" indent="-571500">
              <a:lnSpc>
                <a:spcPct val="121000"/>
              </a:lnSpc>
              <a:buFont typeface="Arial" panose="020B0604020202020204" pitchFamily="34" charset="0"/>
              <a:buChar char="•"/>
            </a:pPr>
            <a:r>
              <a:rPr lang="en-US" sz="32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By default, background images are repeated until they fill the entire container</a:t>
            </a:r>
          </a:p>
          <a:p>
            <a:pPr marL="584200" marR="505459" indent="-571500">
              <a:lnSpc>
                <a:spcPct val="121000"/>
              </a:lnSpc>
              <a:buFont typeface="Arial" panose="020B0604020202020204" pitchFamily="34" charset="0"/>
              <a:buChar char="•"/>
            </a:pPr>
            <a:endParaRPr lang="en-US" sz="3200" spc="-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12700" marR="5080">
              <a:spcBef>
                <a:spcPts val="1395"/>
              </a:spcBef>
            </a:pPr>
            <a:r>
              <a:rPr lang="en-US" sz="2800" dirty="0">
                <a:solidFill>
                  <a:srgbClr val="7F007F"/>
                </a:solidFill>
                <a:latin typeface="Consolas"/>
                <a:cs typeface="Consolas"/>
              </a:rPr>
              <a:t>p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 {</a:t>
            </a:r>
            <a:r>
              <a:rPr lang="en-US" sz="2800" dirty="0">
                <a:solidFill>
                  <a:prstClr val="black"/>
                </a:solidFill>
                <a:latin typeface="Consolas" panose="020B0609020204030204" pitchFamily="49" charset="0"/>
                <a:cs typeface="Courier New"/>
              </a:rPr>
              <a:t>  </a:t>
            </a:r>
          </a:p>
          <a:p>
            <a:pPr marL="12700" marR="5080">
              <a:spcBef>
                <a:spcPts val="1395"/>
              </a:spcBef>
            </a:pPr>
            <a:r>
              <a:rPr lang="en-US" sz="2800" dirty="0">
                <a:solidFill>
                  <a:prstClr val="black"/>
                </a:solidFill>
                <a:latin typeface="Consolas" panose="020B0609020204030204" pitchFamily="49" charset="0"/>
                <a:cs typeface="Courier New"/>
              </a:rPr>
              <a:t>	</a:t>
            </a:r>
            <a:r>
              <a:rPr lang="en-US" sz="2800" dirty="0">
                <a:solidFill>
                  <a:srgbClr val="FF0000"/>
                </a:solidFill>
                <a:latin typeface="Consolas"/>
                <a:cs typeface="Consolas"/>
              </a:rPr>
              <a:t>background-image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: </a:t>
            </a:r>
            <a:r>
              <a:rPr lang="en-US" sz="2800" dirty="0" err="1">
                <a:solidFill>
                  <a:srgbClr val="0000FF"/>
                </a:solidFill>
                <a:latin typeface="Consolas"/>
                <a:cs typeface="Consolas"/>
              </a:rPr>
              <a:t>url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("codepen.gif"); </a:t>
            </a:r>
          </a:p>
          <a:p>
            <a:pPr marL="12700" marR="5080">
              <a:spcBef>
                <a:spcPts val="1395"/>
              </a:spcBef>
            </a:pPr>
            <a:r>
              <a:rPr lang="en-US" sz="2800" dirty="0">
                <a:solidFill>
                  <a:srgbClr val="FF0000"/>
                </a:solidFill>
                <a:latin typeface="Consolas"/>
                <a:cs typeface="Consolas"/>
              </a:rPr>
              <a:t>	background-repeat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: repeat;</a:t>
            </a:r>
          </a:p>
          <a:p>
            <a:pPr marL="12700" marR="5080">
              <a:spcBef>
                <a:spcPts val="1395"/>
              </a:spcBef>
            </a:pP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}</a:t>
            </a:r>
            <a:endParaRPr lang="en-US" sz="2800" spc="-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</p:txBody>
      </p:sp>
    </p:spTree>
    <p:extLst>
      <p:ext uri="{BB962C8B-B14F-4D97-AF65-F5344CB8AC3E}">
        <p14:creationId xmlns:p14="http://schemas.microsoft.com/office/powerpoint/2010/main" val="357665766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EA99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445000" y="446176"/>
            <a:ext cx="562229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spc="-5" dirty="0"/>
              <a:t>BACKGROUND </a:t>
            </a:r>
            <a:r>
              <a:rPr lang="en-US" dirty="0"/>
              <a:t>repeat</a:t>
            </a:r>
            <a:endParaRPr dirty="0"/>
          </a:p>
        </p:txBody>
      </p:sp>
      <p:sp>
        <p:nvSpPr>
          <p:cNvPr id="9" name="object 9"/>
          <p:cNvSpPr txBox="1"/>
          <p:nvPr/>
        </p:nvSpPr>
        <p:spPr>
          <a:xfrm>
            <a:off x="1230560" y="2362200"/>
            <a:ext cx="9156701" cy="69265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69900" marR="505459" lvl="1">
              <a:lnSpc>
                <a:spcPct val="121000"/>
              </a:lnSpc>
              <a:buClr>
                <a:schemeClr val="tx1"/>
              </a:buClr>
            </a:pP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repeat</a:t>
            </a:r>
            <a:r>
              <a:rPr lang="en-US" sz="31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: tile the image in </a:t>
            </a:r>
            <a:r>
              <a:rPr lang="en-US" sz="3100" b="1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both</a:t>
            </a:r>
            <a:r>
              <a:rPr lang="en-US" sz="31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 directions</a:t>
            </a:r>
          </a:p>
          <a:p>
            <a:pPr marL="469900" marR="505459" lvl="1">
              <a:lnSpc>
                <a:spcPct val="121000"/>
              </a:lnSpc>
              <a:buClr>
                <a:schemeClr val="tx1"/>
              </a:buClr>
            </a:pPr>
            <a:endParaRPr lang="en-US" sz="3100" spc="-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469900" marR="505459" lvl="1">
              <a:lnSpc>
                <a:spcPct val="121000"/>
              </a:lnSpc>
              <a:buClr>
                <a:schemeClr val="tx1"/>
              </a:buClr>
            </a:pPr>
            <a:endParaRPr lang="en-US" sz="3100" spc="-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469900" marR="505459" lvl="1">
              <a:lnSpc>
                <a:spcPct val="121000"/>
              </a:lnSpc>
              <a:buClr>
                <a:schemeClr val="tx1"/>
              </a:buClr>
            </a:pP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repeat-x</a:t>
            </a:r>
            <a:r>
              <a:rPr lang="en-US" sz="31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: tile the image </a:t>
            </a:r>
            <a:r>
              <a:rPr lang="en-US" sz="3100" b="1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horizontally</a:t>
            </a:r>
          </a:p>
          <a:p>
            <a:pPr marL="469900" marR="505459" lvl="1">
              <a:lnSpc>
                <a:spcPct val="121000"/>
              </a:lnSpc>
              <a:buClr>
                <a:schemeClr val="tx1"/>
              </a:buClr>
            </a:pPr>
            <a:endParaRPr lang="en-US" sz="3100" b="1" spc="-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469900" marR="505459" lvl="1">
              <a:lnSpc>
                <a:spcPct val="121000"/>
              </a:lnSpc>
              <a:buClr>
                <a:schemeClr val="tx1"/>
              </a:buClr>
            </a:pPr>
            <a:endParaRPr lang="en-US" sz="3100" b="1" spc="-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469900" marR="505459" lvl="1">
              <a:lnSpc>
                <a:spcPct val="121000"/>
              </a:lnSpc>
              <a:buClr>
                <a:schemeClr val="tx1"/>
              </a:buClr>
            </a:pP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repeat-y</a:t>
            </a:r>
            <a:r>
              <a:rPr lang="en-US" sz="31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: tile the image </a:t>
            </a:r>
            <a:r>
              <a:rPr lang="en-US" sz="3100" b="1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vertically</a:t>
            </a:r>
          </a:p>
          <a:p>
            <a:pPr marL="469900" marR="505459" lvl="1">
              <a:lnSpc>
                <a:spcPct val="121000"/>
              </a:lnSpc>
              <a:buClr>
                <a:schemeClr val="tx1"/>
              </a:buClr>
            </a:pPr>
            <a:endParaRPr lang="en-US" sz="3100" b="1" spc="-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469900" marR="505459" lvl="1">
              <a:lnSpc>
                <a:spcPct val="121000"/>
              </a:lnSpc>
              <a:buClr>
                <a:schemeClr val="tx1"/>
              </a:buClr>
            </a:pPr>
            <a:endParaRPr lang="en-US" sz="3100" b="1" spc="-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469900" marR="505459" lvl="1">
              <a:lnSpc>
                <a:spcPct val="121000"/>
              </a:lnSpc>
              <a:buClr>
                <a:schemeClr val="tx1"/>
              </a:buClr>
            </a:pP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no-repeat</a:t>
            </a:r>
            <a:r>
              <a:rPr lang="en-US" sz="31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: don't repeat, just show the </a:t>
            </a:r>
          </a:p>
          <a:p>
            <a:pPr marL="469900" marR="505459" lvl="1">
              <a:lnSpc>
                <a:spcPct val="121000"/>
              </a:lnSpc>
              <a:buClr>
                <a:schemeClr val="tx1"/>
              </a:buClr>
            </a:pPr>
            <a:r>
              <a:rPr lang="en-US" sz="31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image </a:t>
            </a:r>
            <a:r>
              <a:rPr lang="en-US" sz="3100" b="1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once</a:t>
            </a:r>
          </a:p>
          <a:p>
            <a:pPr marL="12700" marR="505459">
              <a:lnSpc>
                <a:spcPct val="121000"/>
              </a:lnSpc>
            </a:pPr>
            <a:endParaRPr sz="3100" dirty="0">
              <a:latin typeface="Georgia" panose="02040502050405020303" pitchFamily="18" charset="0"/>
              <a:cs typeface="Lora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8461" y="2068195"/>
            <a:ext cx="2200275" cy="13811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7124" y="3820996"/>
            <a:ext cx="2200275" cy="12382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17990" y="5607251"/>
            <a:ext cx="2143125" cy="11620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53799" y="7489584"/>
            <a:ext cx="21336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49754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EA99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695700" y="406400"/>
            <a:ext cx="562229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spc="-5" dirty="0"/>
              <a:t>BACKGROUND </a:t>
            </a:r>
            <a:r>
              <a:rPr lang="en-US" dirty="0"/>
              <a:t>attachment</a:t>
            </a:r>
            <a:endParaRPr dirty="0"/>
          </a:p>
        </p:txBody>
      </p:sp>
      <p:sp>
        <p:nvSpPr>
          <p:cNvPr id="9" name="object 9"/>
          <p:cNvSpPr txBox="1"/>
          <p:nvPr/>
        </p:nvSpPr>
        <p:spPr>
          <a:xfrm>
            <a:off x="1384300" y="2377287"/>
            <a:ext cx="9690100" cy="69051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19685" lvl="0">
              <a:lnSpc>
                <a:spcPct val="121000"/>
              </a:lnSpc>
              <a:spcBef>
                <a:spcPts val="1395"/>
              </a:spcBef>
            </a:pPr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background-attachment: </a:t>
            </a:r>
            <a:r>
              <a:rPr lang="en-US" sz="3200" spc="-1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images u</a:t>
            </a:r>
            <a:r>
              <a:rPr lang="en-US" sz="3200" spc="-1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sually scroll with the main view, but setting to 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fixed </a:t>
            </a:r>
            <a:r>
              <a:rPr lang="en-US" sz="32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means the image stays in place when the user scrolls the page</a:t>
            </a:r>
          </a:p>
          <a:p>
            <a:pPr marL="12700" marR="19685" lvl="0">
              <a:lnSpc>
                <a:spcPct val="121000"/>
              </a:lnSpc>
              <a:spcBef>
                <a:spcPts val="1395"/>
              </a:spcBef>
            </a:pPr>
            <a:endParaRPr lang="en-US" sz="3200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469900" marR="19685" lvl="0" indent="-457200">
              <a:lnSpc>
                <a:spcPct val="121000"/>
              </a:lnSpc>
              <a:spcBef>
                <a:spcPts val="1395"/>
              </a:spcBef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Difficult to describe, so check out </a:t>
            </a:r>
            <a:r>
              <a:rPr lang="en-US" sz="3200" dirty="0">
                <a:solidFill>
                  <a:srgbClr val="5F5F5F"/>
                </a:solidFill>
                <a:latin typeface="Georgia" panose="02040502050405020303" pitchFamily="18" charset="0"/>
                <a:cs typeface="Lora"/>
                <a:hlinkClick r:id="rId2"/>
              </a:rPr>
              <a:t>this demo </a:t>
            </a:r>
            <a:r>
              <a:rPr lang="en-US" sz="32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or </a:t>
            </a:r>
            <a:r>
              <a:rPr lang="en-US" sz="3200" dirty="0">
                <a:solidFill>
                  <a:srgbClr val="5F5F5F"/>
                </a:solidFill>
                <a:latin typeface="Georgia" panose="02040502050405020303" pitchFamily="18" charset="0"/>
                <a:cs typeface="Lora"/>
                <a:hlinkClick r:id="rId3"/>
              </a:rPr>
              <a:t>this demo</a:t>
            </a:r>
            <a:endParaRPr lang="en-US" sz="3200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469900" marR="19685" lvl="0" indent="-457200">
              <a:lnSpc>
                <a:spcPct val="121000"/>
              </a:lnSpc>
              <a:spcBef>
                <a:spcPts val="1395"/>
              </a:spcBef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12700" marR="5080">
              <a:spcBef>
                <a:spcPts val="1395"/>
              </a:spcBef>
            </a:pPr>
            <a:r>
              <a:rPr lang="en-US" sz="2400" dirty="0">
                <a:solidFill>
                  <a:srgbClr val="7F007F"/>
                </a:solidFill>
                <a:latin typeface="Consolas"/>
                <a:cs typeface="Consolas"/>
              </a:rPr>
              <a:t>section</a:t>
            </a:r>
            <a:r>
              <a:rPr lang="en-US" sz="2400" dirty="0">
                <a:solidFill>
                  <a:srgbClr val="0000FF"/>
                </a:solidFill>
                <a:latin typeface="Consolas"/>
                <a:cs typeface="Consolas"/>
              </a:rPr>
              <a:t> {</a:t>
            </a:r>
            <a:r>
              <a:rPr lang="en-US" sz="2400" dirty="0">
                <a:solidFill>
                  <a:prstClr val="black"/>
                </a:solidFill>
                <a:latin typeface="Consolas" panose="020B0609020204030204" pitchFamily="49" charset="0"/>
                <a:cs typeface="Courier New"/>
              </a:rPr>
              <a:t>  </a:t>
            </a:r>
          </a:p>
          <a:p>
            <a:pPr marL="12700" marR="5080">
              <a:spcBef>
                <a:spcPts val="1395"/>
              </a:spcBef>
            </a:pPr>
            <a:r>
              <a:rPr lang="en-US" sz="2400" dirty="0">
                <a:solidFill>
                  <a:prstClr val="black"/>
                </a:solidFill>
                <a:latin typeface="Consolas" panose="020B0609020204030204" pitchFamily="49" charset="0"/>
                <a:cs typeface="Courier New"/>
              </a:rPr>
              <a:t>	</a:t>
            </a:r>
            <a:r>
              <a:rPr lang="en-US" sz="2400" dirty="0">
                <a:solidFill>
                  <a:srgbClr val="FF0000"/>
                </a:solidFill>
                <a:latin typeface="Consolas"/>
                <a:cs typeface="Consolas"/>
              </a:rPr>
              <a:t>background-image</a:t>
            </a:r>
            <a:r>
              <a:rPr lang="en-US" sz="2400" dirty="0">
                <a:solidFill>
                  <a:srgbClr val="0000FF"/>
                </a:solidFill>
                <a:latin typeface="Consolas"/>
                <a:cs typeface="Consolas"/>
              </a:rPr>
              <a:t>: </a:t>
            </a:r>
            <a:r>
              <a:rPr lang="en-US" sz="2400" dirty="0" err="1">
                <a:solidFill>
                  <a:srgbClr val="0000FF"/>
                </a:solidFill>
                <a:latin typeface="Consolas"/>
                <a:cs typeface="Consolas"/>
              </a:rPr>
              <a:t>url</a:t>
            </a:r>
            <a:r>
              <a:rPr lang="en-US" sz="2400" dirty="0">
                <a:solidFill>
                  <a:srgbClr val="0000FF"/>
                </a:solidFill>
                <a:latin typeface="Consolas"/>
                <a:cs typeface="Consolas"/>
              </a:rPr>
              <a:t>("pattern.png"); </a:t>
            </a:r>
          </a:p>
          <a:p>
            <a:pPr marL="12700" marR="5080">
              <a:spcBef>
                <a:spcPts val="1395"/>
              </a:spcBef>
            </a:pPr>
            <a:r>
              <a:rPr lang="en-US" sz="2400" dirty="0">
                <a:solidFill>
                  <a:srgbClr val="FF0000"/>
                </a:solidFill>
                <a:latin typeface="Consolas"/>
                <a:cs typeface="Consolas"/>
              </a:rPr>
              <a:t>	background-attachment</a:t>
            </a:r>
            <a:r>
              <a:rPr lang="en-US" sz="2400" dirty="0">
                <a:solidFill>
                  <a:srgbClr val="0000FF"/>
                </a:solidFill>
                <a:latin typeface="Consolas"/>
                <a:cs typeface="Consolas"/>
              </a:rPr>
              <a:t>: fixed;</a:t>
            </a:r>
          </a:p>
          <a:p>
            <a:pPr marL="12700" marR="5080">
              <a:spcBef>
                <a:spcPts val="1395"/>
              </a:spcBef>
            </a:pPr>
            <a:r>
              <a:rPr lang="en-US" sz="2400" dirty="0">
                <a:solidFill>
                  <a:srgbClr val="0000FF"/>
                </a:solidFill>
                <a:latin typeface="Consolas"/>
                <a:cs typeface="Consolas"/>
              </a:rPr>
              <a:t>}</a:t>
            </a:r>
            <a:endParaRPr lang="en-US" sz="2400" dirty="0">
              <a:solidFill>
                <a:prstClr val="black"/>
              </a:solidFill>
              <a:latin typeface="Georgia" panose="02040502050405020303" pitchFamily="18" charset="0"/>
              <a:cs typeface="Lora"/>
            </a:endParaRPr>
          </a:p>
        </p:txBody>
      </p:sp>
    </p:spTree>
    <p:extLst>
      <p:ext uri="{BB962C8B-B14F-4D97-AF65-F5344CB8AC3E}">
        <p14:creationId xmlns:p14="http://schemas.microsoft.com/office/powerpoint/2010/main" val="319509642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EA99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695700" y="406400"/>
            <a:ext cx="70739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lang="en-US" spc="-5" dirty="0"/>
              <a:t>Fallback </a:t>
            </a:r>
            <a:r>
              <a:rPr spc="-5" dirty="0"/>
              <a:t>BACKGROUND </a:t>
            </a:r>
            <a:r>
              <a:rPr lang="en-US" dirty="0"/>
              <a:t>color</a:t>
            </a:r>
            <a:endParaRPr dirty="0"/>
          </a:p>
        </p:txBody>
      </p:sp>
      <p:sp>
        <p:nvSpPr>
          <p:cNvPr id="9" name="object 9"/>
          <p:cNvSpPr txBox="1"/>
          <p:nvPr/>
        </p:nvSpPr>
        <p:spPr>
          <a:xfrm>
            <a:off x="1384300" y="2390910"/>
            <a:ext cx="10147300" cy="481984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660400">
              <a:lnSpc>
                <a:spcPct val="121000"/>
              </a:lnSpc>
              <a:spcBef>
                <a:spcPts val="1395"/>
              </a:spcBef>
            </a:pPr>
            <a:r>
              <a:rPr lang="en-US" sz="28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If your background image is dark and your text is light</a:t>
            </a:r>
          </a:p>
          <a:p>
            <a:pPr marL="12700" marR="660400">
              <a:lnSpc>
                <a:spcPct val="121000"/>
              </a:lnSpc>
              <a:spcBef>
                <a:spcPts val="1395"/>
              </a:spcBef>
            </a:pPr>
            <a:endParaRPr lang="en-US" sz="2800" spc="-35" dirty="0">
              <a:solidFill>
                <a:srgbClr val="5F5F5F"/>
              </a:solidFill>
              <a:latin typeface="Georgia" panose="02040502050405020303" pitchFamily="18" charset="0"/>
              <a:cs typeface="Consolas"/>
            </a:endParaRPr>
          </a:p>
          <a:p>
            <a:pPr marL="12700" marR="660400">
              <a:lnSpc>
                <a:spcPct val="121000"/>
              </a:lnSpc>
              <a:spcBef>
                <a:spcPts val="1395"/>
              </a:spcBef>
            </a:pPr>
            <a:endParaRPr lang="en-US" sz="1000" spc="-35" dirty="0">
              <a:solidFill>
                <a:srgbClr val="5F5F5F"/>
              </a:solidFill>
              <a:latin typeface="Georgia" panose="02040502050405020303" pitchFamily="18" charset="0"/>
              <a:cs typeface="Consolas"/>
            </a:endParaRPr>
          </a:p>
          <a:p>
            <a:pPr marL="12700" marR="660400">
              <a:lnSpc>
                <a:spcPct val="121000"/>
              </a:lnSpc>
              <a:spcBef>
                <a:spcPts val="1395"/>
              </a:spcBef>
            </a:pPr>
            <a:endParaRPr lang="en-US" sz="1000" spc="-35" dirty="0">
              <a:solidFill>
                <a:srgbClr val="5F5F5F"/>
              </a:solidFill>
              <a:latin typeface="Georgia" panose="02040502050405020303" pitchFamily="18" charset="0"/>
              <a:cs typeface="Consolas"/>
            </a:endParaRPr>
          </a:p>
          <a:p>
            <a:pPr marL="12700" marR="660400">
              <a:lnSpc>
                <a:spcPct val="121000"/>
              </a:lnSpc>
              <a:spcBef>
                <a:spcPts val="1395"/>
              </a:spcBef>
            </a:pPr>
            <a:endParaRPr lang="en-US" sz="1000" spc="-35" dirty="0">
              <a:solidFill>
                <a:srgbClr val="5F5F5F"/>
              </a:solidFill>
              <a:latin typeface="Georgia" panose="02040502050405020303" pitchFamily="18" charset="0"/>
              <a:cs typeface="Consolas"/>
            </a:endParaRPr>
          </a:p>
          <a:p>
            <a:pPr marL="12700" marR="660400">
              <a:lnSpc>
                <a:spcPct val="121000"/>
              </a:lnSpc>
              <a:spcBef>
                <a:spcPts val="1395"/>
              </a:spcBef>
            </a:pPr>
            <a:r>
              <a:rPr lang="en-US" sz="28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You may want to specify a </a:t>
            </a:r>
            <a:r>
              <a:rPr lang="en-US" sz="2800" dirty="0">
                <a:solidFill>
                  <a:srgbClr val="FF0000"/>
                </a:solidFill>
                <a:latin typeface="Consolas"/>
                <a:cs typeface="Consolas"/>
              </a:rPr>
              <a:t>background-color</a:t>
            </a:r>
            <a:r>
              <a:rPr lang="en-US" sz="28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 in </a:t>
            </a:r>
            <a:r>
              <a:rPr lang="en-US" sz="2800" b="1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addition</a:t>
            </a:r>
            <a:r>
              <a:rPr lang="en-US" sz="28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 to a </a:t>
            </a:r>
            <a:r>
              <a:rPr lang="en-US" sz="2800" dirty="0">
                <a:solidFill>
                  <a:srgbClr val="FF0000"/>
                </a:solidFill>
                <a:latin typeface="Consolas"/>
                <a:cs typeface="Consolas"/>
              </a:rPr>
              <a:t>background-image</a:t>
            </a:r>
            <a:r>
              <a:rPr lang="en-US" sz="2800" dirty="0">
                <a:solidFill>
                  <a:srgbClr val="FF0000"/>
                </a:solidFill>
                <a:latin typeface="Georgia" panose="02040502050405020303" pitchFamily="18" charset="0"/>
                <a:cs typeface="Consolas"/>
              </a:rPr>
              <a:t> </a:t>
            </a:r>
            <a:r>
              <a:rPr lang="en-US" sz="28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so that content is visible while the image is loading</a:t>
            </a:r>
            <a:endParaRPr lang="en-US" sz="2800" spc="-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12700" marR="660400">
              <a:lnSpc>
                <a:spcPct val="121000"/>
              </a:lnSpc>
              <a:spcBef>
                <a:spcPts val="1395"/>
              </a:spcBef>
            </a:pPr>
            <a:endParaRPr lang="en-US" sz="3100" spc="-10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/>
          <a:srcRect b="54491"/>
          <a:stretch/>
        </p:blipFill>
        <p:spPr>
          <a:xfrm>
            <a:off x="1397000" y="3200241"/>
            <a:ext cx="5562600" cy="1447800"/>
          </a:xfrm>
          <a:prstGeom prst="rect">
            <a:avLst/>
          </a:prstGeom>
        </p:spPr>
      </p:pic>
      <p:grpSp>
        <p:nvGrpSpPr>
          <p:cNvPr id="19" name="Group 18"/>
          <p:cNvGrpSpPr/>
          <p:nvPr/>
        </p:nvGrpSpPr>
        <p:grpSpPr>
          <a:xfrm>
            <a:off x="1104864" y="6934200"/>
            <a:ext cx="10949856" cy="1801027"/>
            <a:chOff x="963321" y="7368209"/>
            <a:chExt cx="10949856" cy="1801027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2"/>
            <a:srcRect t="47904"/>
            <a:stretch/>
          </p:blipFill>
          <p:spPr>
            <a:xfrm>
              <a:off x="963321" y="7389395"/>
              <a:ext cx="4887656" cy="1251998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32618" y="7368209"/>
              <a:ext cx="4887657" cy="1273184"/>
            </a:xfrm>
            <a:prstGeom prst="rect">
              <a:avLst/>
            </a:prstGeom>
          </p:spPr>
        </p:pic>
        <p:sp>
          <p:nvSpPr>
            <p:cNvPr id="17" name="Rectangle 16"/>
            <p:cNvSpPr/>
            <p:nvPr/>
          </p:nvSpPr>
          <p:spPr>
            <a:xfrm>
              <a:off x="1701800" y="8799904"/>
              <a:ext cx="304089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pc="-35" dirty="0">
                  <a:solidFill>
                    <a:srgbClr val="5F5F5F"/>
                  </a:solidFill>
                  <a:latin typeface="Georgia" panose="02040502050405020303" pitchFamily="18" charset="0"/>
                </a:rPr>
                <a:t>So instead of a “blank” area…</a:t>
              </a:r>
              <a:endParaRPr lang="en-US" dirty="0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6502400" y="8799904"/>
              <a:ext cx="541077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pc="-35" dirty="0">
                  <a:solidFill>
                    <a:srgbClr val="5F5F5F"/>
                  </a:solidFill>
                  <a:latin typeface="Georgia" panose="02040502050405020303" pitchFamily="18" charset="0"/>
                  <a:cs typeface="Consolas"/>
                </a:rPr>
                <a:t>…the user can see content while the image downloads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51226888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EA99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695700" y="406400"/>
            <a:ext cx="7073900" cy="769441"/>
          </a:xfrm>
          <a:prstGeom prst="rect">
            <a:avLst/>
          </a:prstGeom>
          <a:solidFill>
            <a:srgbClr val="EA992E"/>
          </a:solidFill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lang="en-US" spc="-5" dirty="0"/>
              <a:t>Background gradients</a:t>
            </a:r>
            <a:endParaRPr dirty="0"/>
          </a:p>
        </p:txBody>
      </p:sp>
      <p:sp>
        <p:nvSpPr>
          <p:cNvPr id="9" name="object 9"/>
          <p:cNvSpPr txBox="1"/>
          <p:nvPr/>
        </p:nvSpPr>
        <p:spPr>
          <a:xfrm>
            <a:off x="1244600" y="2286000"/>
            <a:ext cx="9372600" cy="64737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660400">
              <a:lnSpc>
                <a:spcPct val="121000"/>
              </a:lnSpc>
              <a:spcBef>
                <a:spcPts val="1395"/>
              </a:spcBef>
            </a:pPr>
            <a:r>
              <a:rPr lang="en-US" sz="28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You can set </a:t>
            </a:r>
            <a:r>
              <a:rPr lang="en-US" sz="2800" dirty="0">
                <a:solidFill>
                  <a:srgbClr val="FF0000"/>
                </a:solidFill>
                <a:latin typeface="Consolas"/>
                <a:cs typeface="Consolas"/>
              </a:rPr>
              <a:t>background-image </a:t>
            </a:r>
            <a:r>
              <a:rPr lang="en-US" sz="28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to 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linear-gradient</a:t>
            </a:r>
            <a:r>
              <a:rPr lang="en-US" sz="28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, which is a gradient that the browser draws for you:</a:t>
            </a:r>
          </a:p>
          <a:p>
            <a:pPr marL="12700" marR="660400">
              <a:lnSpc>
                <a:spcPct val="121000"/>
              </a:lnSpc>
              <a:spcBef>
                <a:spcPts val="1395"/>
              </a:spcBef>
            </a:pPr>
            <a:endParaRPr lang="en-US" sz="2800" spc="-35" dirty="0">
              <a:solidFill>
                <a:srgbClr val="5F5F5F"/>
              </a:solidFill>
              <a:latin typeface="Georgia" panose="02040502050405020303" pitchFamily="18" charset="0"/>
              <a:cs typeface="Consolas"/>
            </a:endParaRPr>
          </a:p>
          <a:p>
            <a:pPr marL="12700" marR="5080" lvl="0">
              <a:spcBef>
                <a:spcPts val="1395"/>
              </a:spcBef>
            </a:pPr>
            <a:r>
              <a:rPr lang="en-US" sz="2200" dirty="0">
                <a:solidFill>
                  <a:srgbClr val="7F007F"/>
                </a:solidFill>
                <a:latin typeface="Consolas"/>
                <a:cs typeface="Consolas"/>
              </a:rPr>
              <a:t>section</a:t>
            </a:r>
            <a:r>
              <a:rPr lang="en-US" sz="2200" dirty="0">
                <a:solidFill>
                  <a:srgbClr val="0000FF"/>
                </a:solidFill>
                <a:latin typeface="Consolas"/>
                <a:cs typeface="Consolas"/>
              </a:rPr>
              <a:t> {</a:t>
            </a:r>
            <a:r>
              <a:rPr lang="en-US" sz="2200" dirty="0">
                <a:solidFill>
                  <a:prstClr val="black"/>
                </a:solidFill>
                <a:latin typeface="Consolas" panose="020B0609020204030204" pitchFamily="49" charset="0"/>
                <a:cs typeface="Courier New"/>
              </a:rPr>
              <a:t> </a:t>
            </a:r>
            <a:r>
              <a:rPr lang="en-US" sz="2200" dirty="0">
                <a:solidFill>
                  <a:srgbClr val="FF0000"/>
                </a:solidFill>
                <a:latin typeface="Consolas"/>
                <a:cs typeface="Consolas"/>
              </a:rPr>
              <a:t>background</a:t>
            </a:r>
            <a:r>
              <a:rPr lang="en-US" sz="2200" dirty="0">
                <a:solidFill>
                  <a:srgbClr val="0000FF"/>
                </a:solidFill>
                <a:latin typeface="Consolas"/>
                <a:cs typeface="Consolas"/>
              </a:rPr>
              <a:t>: linear-gradient(black, white); }</a:t>
            </a:r>
          </a:p>
          <a:p>
            <a:pPr marL="12700" marR="5080" lvl="0">
              <a:spcBef>
                <a:spcPts val="1395"/>
              </a:spcBef>
            </a:pPr>
            <a:endParaRPr lang="en-US" sz="1000" dirty="0">
              <a:solidFill>
                <a:prstClr val="black"/>
              </a:solidFill>
              <a:latin typeface="Georgia" panose="02040502050405020303" pitchFamily="18" charset="0"/>
              <a:cs typeface="Lora"/>
            </a:endParaRPr>
          </a:p>
          <a:p>
            <a:pPr marL="12700" marR="5080" lvl="0">
              <a:spcBef>
                <a:spcPts val="1395"/>
              </a:spcBef>
            </a:pPr>
            <a:endParaRPr lang="en-US" sz="1000" dirty="0">
              <a:solidFill>
                <a:prstClr val="black"/>
              </a:solidFill>
              <a:latin typeface="Georgia" panose="02040502050405020303" pitchFamily="18" charset="0"/>
              <a:cs typeface="Lora"/>
            </a:endParaRPr>
          </a:p>
          <a:p>
            <a:pPr marL="12700" marR="660400">
              <a:lnSpc>
                <a:spcPct val="121000"/>
              </a:lnSpc>
              <a:spcBef>
                <a:spcPts val="1395"/>
              </a:spcBef>
            </a:pPr>
            <a:r>
              <a:rPr lang="en-US" sz="28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As many colors as you want can be blended, separated by commas:</a:t>
            </a:r>
          </a:p>
          <a:p>
            <a:pPr marL="12700" marR="660400">
              <a:lnSpc>
                <a:spcPct val="121000"/>
              </a:lnSpc>
              <a:spcBef>
                <a:spcPts val="1395"/>
              </a:spcBef>
            </a:pPr>
            <a:endParaRPr lang="en-US" sz="1100" spc="-35" dirty="0">
              <a:solidFill>
                <a:srgbClr val="5F5F5F"/>
              </a:solidFill>
              <a:latin typeface="Georgia" panose="02040502050405020303" pitchFamily="18" charset="0"/>
              <a:cs typeface="Consolas"/>
            </a:endParaRPr>
          </a:p>
          <a:p>
            <a:pPr marL="12700" marR="660400">
              <a:lnSpc>
                <a:spcPct val="121000"/>
              </a:lnSpc>
              <a:spcBef>
                <a:spcPts val="1395"/>
              </a:spcBef>
            </a:pPr>
            <a:endParaRPr lang="en-US" sz="1100" spc="-35" dirty="0">
              <a:solidFill>
                <a:srgbClr val="5F5F5F"/>
              </a:solidFill>
              <a:latin typeface="Georgia" panose="02040502050405020303" pitchFamily="18" charset="0"/>
              <a:cs typeface="Consolas"/>
            </a:endParaRPr>
          </a:p>
          <a:p>
            <a:pPr marL="12700" marR="5080" lvl="0">
              <a:spcBef>
                <a:spcPts val="1395"/>
              </a:spcBef>
            </a:pPr>
            <a:r>
              <a:rPr lang="en-US" sz="2200" dirty="0">
                <a:solidFill>
                  <a:srgbClr val="7F007F"/>
                </a:solidFill>
                <a:latin typeface="Consolas"/>
                <a:cs typeface="Consolas"/>
              </a:rPr>
              <a:t>section</a:t>
            </a:r>
            <a:r>
              <a:rPr lang="en-US" sz="2200" dirty="0">
                <a:solidFill>
                  <a:srgbClr val="0000FF"/>
                </a:solidFill>
                <a:latin typeface="Consolas"/>
                <a:cs typeface="Consolas"/>
              </a:rPr>
              <a:t> {</a:t>
            </a:r>
            <a:r>
              <a:rPr lang="en-US" sz="2200" dirty="0">
                <a:solidFill>
                  <a:prstClr val="black"/>
                </a:solidFill>
                <a:latin typeface="Consolas" panose="020B0609020204030204" pitchFamily="49" charset="0"/>
                <a:cs typeface="Courier New"/>
              </a:rPr>
              <a:t>  </a:t>
            </a:r>
          </a:p>
          <a:p>
            <a:pPr marL="12700" marR="5080" lvl="0">
              <a:spcBef>
                <a:spcPts val="1395"/>
              </a:spcBef>
            </a:pPr>
            <a:r>
              <a:rPr lang="en-US" sz="2200" dirty="0">
                <a:solidFill>
                  <a:prstClr val="black"/>
                </a:solidFill>
                <a:latin typeface="Consolas" panose="020B0609020204030204" pitchFamily="49" charset="0"/>
                <a:cs typeface="Courier New"/>
              </a:rPr>
              <a:t>	</a:t>
            </a:r>
            <a:r>
              <a:rPr lang="en-US" sz="2200" dirty="0">
                <a:solidFill>
                  <a:srgbClr val="FF0000"/>
                </a:solidFill>
                <a:latin typeface="Consolas"/>
                <a:cs typeface="Consolas"/>
              </a:rPr>
              <a:t>background</a:t>
            </a:r>
            <a:r>
              <a:rPr lang="en-US" sz="2200" dirty="0">
                <a:solidFill>
                  <a:srgbClr val="0000FF"/>
                </a:solidFill>
                <a:latin typeface="Consolas"/>
                <a:cs typeface="Consolas"/>
              </a:rPr>
              <a:t>: linear-gradient(#ea992e, red, #9e5308);</a:t>
            </a:r>
          </a:p>
          <a:p>
            <a:pPr marL="12700" marR="5080" lvl="0">
              <a:spcBef>
                <a:spcPts val="1395"/>
              </a:spcBef>
            </a:pPr>
            <a:r>
              <a:rPr lang="en-US" sz="2200" dirty="0">
                <a:solidFill>
                  <a:srgbClr val="0000FF"/>
                </a:solidFill>
                <a:latin typeface="Consolas"/>
                <a:cs typeface="Consolas"/>
              </a:rPr>
              <a:t>}</a:t>
            </a:r>
            <a:endParaRPr lang="en-US" sz="2200" dirty="0">
              <a:solidFill>
                <a:prstClr val="black"/>
              </a:solidFill>
              <a:latin typeface="Georgia" panose="02040502050405020303" pitchFamily="18" charset="0"/>
              <a:cs typeface="Lora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9854" y="3297908"/>
            <a:ext cx="1745560" cy="172518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7471" y="6659205"/>
            <a:ext cx="1912239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9576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11600" y="406400"/>
            <a:ext cx="71628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t>REVIEW: </a:t>
            </a:r>
            <a:r>
              <a:rPr lang="en-US"/>
              <a:t>layout elements</a:t>
            </a:r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299109" y="2590800"/>
            <a:ext cx="9546691" cy="43550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  <a:buClr>
                <a:srgbClr val="5F5F5F"/>
              </a:buClr>
            </a:pPr>
            <a:endParaRPr sz="3050">
              <a:latin typeface="Times New Roman"/>
              <a:cs typeface="Times New Roman"/>
            </a:endParaRPr>
          </a:p>
          <a:p>
            <a:pPr marL="571500" indent="-558800">
              <a:lnSpc>
                <a:spcPct val="100000"/>
              </a:lnSpc>
              <a:buFont typeface="Symbol"/>
              <a:buChar char=""/>
              <a:tabLst>
                <a:tab pos="570865" algn="l"/>
                <a:tab pos="571500" algn="l"/>
              </a:tabLst>
            </a:pPr>
            <a:r>
              <a:rPr sz="3300" spc="-5">
                <a:solidFill>
                  <a:srgbClr val="5F5F5F"/>
                </a:solidFill>
                <a:latin typeface="Consolas"/>
                <a:cs typeface="Consolas"/>
              </a:rPr>
              <a:t>&lt;</a:t>
            </a:r>
            <a:r>
              <a:rPr lang="en-US" sz="3300" spc="-5">
                <a:solidFill>
                  <a:srgbClr val="7F007F"/>
                </a:solidFill>
                <a:latin typeface="Consolas"/>
                <a:cs typeface="Consolas"/>
              </a:rPr>
              <a:t>header</a:t>
            </a:r>
            <a:r>
              <a:rPr sz="3300" spc="-5">
                <a:solidFill>
                  <a:srgbClr val="5F5F5F"/>
                </a:solidFill>
                <a:latin typeface="Consolas"/>
                <a:cs typeface="Consolas"/>
              </a:rPr>
              <a:t>&gt;</a:t>
            </a:r>
            <a:r>
              <a:rPr sz="3300" spc="-915">
                <a:solidFill>
                  <a:srgbClr val="5F5F5F"/>
                </a:solidFill>
                <a:latin typeface="Consolas"/>
                <a:cs typeface="Consolas"/>
              </a:rPr>
              <a:t> </a:t>
            </a:r>
            <a:r>
              <a:rPr sz="3300" spc="-5">
                <a:solidFill>
                  <a:srgbClr val="5F5F5F"/>
                </a:solidFill>
                <a:latin typeface="Georgia"/>
                <a:cs typeface="Georgia"/>
              </a:rPr>
              <a:t>wraps </a:t>
            </a:r>
            <a:r>
              <a:rPr lang="en-US" sz="3300" spc="-5">
                <a:solidFill>
                  <a:srgbClr val="5F5F5F"/>
                </a:solidFill>
                <a:latin typeface="Georgia"/>
                <a:cs typeface="Georgia"/>
              </a:rPr>
              <a:t>header content</a:t>
            </a:r>
            <a:endParaRPr sz="3300">
              <a:latin typeface="Georgia"/>
              <a:cs typeface="Georgia"/>
            </a:endParaRPr>
          </a:p>
          <a:p>
            <a:pPr marL="571500" indent="-558800">
              <a:lnSpc>
                <a:spcPct val="100000"/>
              </a:lnSpc>
              <a:spcBef>
                <a:spcPts val="3535"/>
              </a:spcBef>
              <a:buFont typeface="Symbol"/>
              <a:buChar char=""/>
              <a:tabLst>
                <a:tab pos="570865" algn="l"/>
                <a:tab pos="571500" algn="l"/>
                <a:tab pos="2184400" algn="l"/>
              </a:tabLst>
            </a:pPr>
            <a:r>
              <a:rPr sz="3300" spc="-5">
                <a:solidFill>
                  <a:srgbClr val="5F5F5F"/>
                </a:solidFill>
                <a:latin typeface="Consolas"/>
                <a:cs typeface="Consolas"/>
              </a:rPr>
              <a:t>&lt;</a:t>
            </a:r>
            <a:r>
              <a:rPr lang="en-US" sz="3300" spc="-5">
                <a:solidFill>
                  <a:srgbClr val="7F007F"/>
                </a:solidFill>
                <a:latin typeface="Consolas"/>
                <a:cs typeface="Consolas"/>
              </a:rPr>
              <a:t>footer</a:t>
            </a:r>
            <a:r>
              <a:rPr sz="3300" spc="-5">
                <a:solidFill>
                  <a:srgbClr val="5F5F5F"/>
                </a:solidFill>
                <a:latin typeface="Consolas"/>
                <a:cs typeface="Consolas"/>
              </a:rPr>
              <a:t>&gt;</a:t>
            </a:r>
            <a:r>
              <a:rPr lang="en-US" sz="3300" spc="-5">
                <a:solidFill>
                  <a:srgbClr val="5F5F5F"/>
                </a:solidFill>
                <a:latin typeface="Georgia"/>
                <a:cs typeface="Georgia"/>
              </a:rPr>
              <a:t> w</a:t>
            </a:r>
            <a:r>
              <a:rPr sz="3300" spc="-5">
                <a:solidFill>
                  <a:srgbClr val="5F5F5F"/>
                </a:solidFill>
                <a:latin typeface="Georgia"/>
                <a:cs typeface="Georgia"/>
              </a:rPr>
              <a:t>raps </a:t>
            </a:r>
            <a:r>
              <a:rPr lang="en-US" sz="3300" spc="-5">
                <a:solidFill>
                  <a:srgbClr val="5F5F5F"/>
                </a:solidFill>
                <a:latin typeface="Georgia"/>
                <a:cs typeface="Georgia"/>
              </a:rPr>
              <a:t>footer content</a:t>
            </a:r>
          </a:p>
          <a:p>
            <a:pPr marL="571500" indent="-558800">
              <a:spcBef>
                <a:spcPts val="3535"/>
              </a:spcBef>
              <a:buFont typeface="Symbol"/>
              <a:buChar char=""/>
              <a:tabLst>
                <a:tab pos="570865" algn="l"/>
                <a:tab pos="571500" algn="l"/>
                <a:tab pos="2184400" algn="l"/>
              </a:tabLst>
            </a:pPr>
            <a:r>
              <a:rPr lang="en-US" sz="3300" spc="-5">
                <a:solidFill>
                  <a:srgbClr val="5F5F5F"/>
                </a:solidFill>
                <a:latin typeface="Consolas"/>
                <a:cs typeface="Consolas"/>
              </a:rPr>
              <a:t>&lt;</a:t>
            </a:r>
            <a:r>
              <a:rPr lang="en-US" sz="3300" spc="-5" err="1">
                <a:solidFill>
                  <a:srgbClr val="7F007F"/>
                </a:solidFill>
                <a:latin typeface="Consolas"/>
                <a:cs typeface="Consolas"/>
              </a:rPr>
              <a:t>nav</a:t>
            </a:r>
            <a:r>
              <a:rPr lang="en-US" sz="3300" spc="-5">
                <a:solidFill>
                  <a:srgbClr val="5F5F5F"/>
                </a:solidFill>
                <a:latin typeface="Consolas"/>
                <a:cs typeface="Consolas"/>
              </a:rPr>
              <a:t>&gt;</a:t>
            </a:r>
            <a:r>
              <a:rPr lang="en-US" sz="3300" spc="-5">
                <a:solidFill>
                  <a:srgbClr val="5F5F5F"/>
                </a:solidFill>
                <a:latin typeface="Georgia"/>
                <a:cs typeface="Georgia"/>
              </a:rPr>
              <a:t> indicates that everything inside is related to navigation</a:t>
            </a:r>
          </a:p>
          <a:p>
            <a:pPr marL="571500" indent="-558800">
              <a:spcBef>
                <a:spcPts val="3535"/>
              </a:spcBef>
              <a:buFont typeface="Symbol"/>
              <a:buChar char=""/>
              <a:tabLst>
                <a:tab pos="570865" algn="l"/>
                <a:tab pos="571500" algn="l"/>
              </a:tabLst>
            </a:pPr>
            <a:r>
              <a:rPr sz="3300" spc="-5">
                <a:solidFill>
                  <a:srgbClr val="5F5F5F"/>
                </a:solidFill>
                <a:latin typeface="Consolas"/>
                <a:cs typeface="Consolas"/>
              </a:rPr>
              <a:t>&lt;</a:t>
            </a:r>
            <a:r>
              <a:rPr lang="en-US" sz="3300" spc="-5">
                <a:solidFill>
                  <a:srgbClr val="7F007F"/>
                </a:solidFill>
                <a:latin typeface="Consolas"/>
                <a:cs typeface="Consolas"/>
              </a:rPr>
              <a:t>section</a:t>
            </a:r>
            <a:r>
              <a:rPr sz="3300" spc="-5">
                <a:solidFill>
                  <a:srgbClr val="5F5F5F"/>
                </a:solidFill>
                <a:latin typeface="Consolas"/>
                <a:cs typeface="Consolas"/>
              </a:rPr>
              <a:t>&gt;</a:t>
            </a:r>
            <a:r>
              <a:rPr sz="3300" spc="-975">
                <a:solidFill>
                  <a:srgbClr val="5F5F5F"/>
                </a:solidFill>
                <a:latin typeface="Consolas"/>
                <a:cs typeface="Consolas"/>
              </a:rPr>
              <a:t> </a:t>
            </a:r>
            <a:r>
              <a:rPr lang="en-US" sz="3300" spc="-5">
                <a:solidFill>
                  <a:srgbClr val="5F5F5F"/>
                </a:solidFill>
                <a:latin typeface="Georgia"/>
                <a:cs typeface="Georgia"/>
              </a:rPr>
              <a:t>is used to define content sections</a:t>
            </a:r>
          </a:p>
        </p:txBody>
      </p:sp>
    </p:spTree>
    <p:extLst>
      <p:ext uri="{BB962C8B-B14F-4D97-AF65-F5344CB8AC3E}">
        <p14:creationId xmlns:p14="http://schemas.microsoft.com/office/powerpoint/2010/main" val="352261404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EA99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695700" y="406400"/>
            <a:ext cx="7073900" cy="769441"/>
          </a:xfrm>
          <a:prstGeom prst="rect">
            <a:avLst/>
          </a:prstGeom>
          <a:solidFill>
            <a:srgbClr val="EA992E"/>
          </a:solidFill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lang="en-US" spc="-5" dirty="0"/>
              <a:t>Background gradients</a:t>
            </a:r>
            <a:endParaRPr dirty="0"/>
          </a:p>
        </p:txBody>
      </p:sp>
      <p:sp>
        <p:nvSpPr>
          <p:cNvPr id="9" name="object 9"/>
          <p:cNvSpPr txBox="1"/>
          <p:nvPr/>
        </p:nvSpPr>
        <p:spPr>
          <a:xfrm>
            <a:off x="901700" y="2273192"/>
            <a:ext cx="11201400" cy="68475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660400">
              <a:lnSpc>
                <a:spcPct val="121000"/>
              </a:lnSpc>
              <a:spcBef>
                <a:spcPts val="1395"/>
              </a:spcBef>
            </a:pPr>
            <a:r>
              <a:rPr lang="en-US" sz="28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By default 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linear-gradient</a:t>
            </a:r>
            <a:r>
              <a:rPr lang="en-US" sz="28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 draws from top to bottom, but you can set the gradient to draw at an angle instead by starting with 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to</a:t>
            </a:r>
            <a:endParaRPr lang="en-US" sz="2800" spc="-35" dirty="0">
              <a:solidFill>
                <a:srgbClr val="5F5F5F"/>
              </a:solidFill>
              <a:latin typeface="Georgia" panose="02040502050405020303" pitchFamily="18" charset="0"/>
              <a:cs typeface="Consolas"/>
            </a:endParaRPr>
          </a:p>
          <a:p>
            <a:pPr marL="12700" marR="660400">
              <a:lnSpc>
                <a:spcPct val="121000"/>
              </a:lnSpc>
              <a:spcBef>
                <a:spcPts val="1395"/>
              </a:spcBef>
            </a:pPr>
            <a:endParaRPr lang="en-US" sz="2800" spc="-35" dirty="0">
              <a:solidFill>
                <a:srgbClr val="5F5F5F"/>
              </a:solidFill>
              <a:latin typeface="Georgia" panose="02040502050405020303" pitchFamily="18" charset="0"/>
              <a:cs typeface="Consolas"/>
            </a:endParaRPr>
          </a:p>
          <a:p>
            <a:pPr marL="12700" marR="5080" lvl="0">
              <a:spcBef>
                <a:spcPts val="1395"/>
              </a:spcBef>
            </a:pPr>
            <a:r>
              <a:rPr lang="en-US" sz="2200" dirty="0">
                <a:solidFill>
                  <a:srgbClr val="7F007F"/>
                </a:solidFill>
                <a:latin typeface="Consolas"/>
                <a:cs typeface="Consolas"/>
              </a:rPr>
              <a:t>section</a:t>
            </a:r>
            <a:r>
              <a:rPr lang="en-US" sz="2200" dirty="0">
                <a:solidFill>
                  <a:srgbClr val="0000FF"/>
                </a:solidFill>
                <a:latin typeface="Consolas"/>
                <a:cs typeface="Consolas"/>
              </a:rPr>
              <a:t> {</a:t>
            </a:r>
            <a:r>
              <a:rPr lang="en-US" sz="2200" dirty="0">
                <a:solidFill>
                  <a:prstClr val="black"/>
                </a:solidFill>
                <a:latin typeface="Consolas" panose="020B0609020204030204" pitchFamily="49" charset="0"/>
                <a:cs typeface="Courier New"/>
              </a:rPr>
              <a:t> </a:t>
            </a:r>
            <a:r>
              <a:rPr lang="en-US" sz="2200" dirty="0">
                <a:solidFill>
                  <a:srgbClr val="FF0000"/>
                </a:solidFill>
                <a:latin typeface="Consolas"/>
                <a:cs typeface="Consolas"/>
              </a:rPr>
              <a:t>background</a:t>
            </a:r>
            <a:r>
              <a:rPr lang="en-US" sz="2200" dirty="0">
                <a:solidFill>
                  <a:srgbClr val="0000FF"/>
                </a:solidFill>
                <a:latin typeface="Consolas"/>
                <a:cs typeface="Consolas"/>
              </a:rPr>
              <a:t>: linear-gradient(to bottom right, black, white); }</a:t>
            </a:r>
          </a:p>
          <a:p>
            <a:pPr marL="12700" marR="5080" lvl="0">
              <a:spcBef>
                <a:spcPts val="1395"/>
              </a:spcBef>
            </a:pPr>
            <a:endParaRPr lang="en-US" sz="2200" dirty="0">
              <a:solidFill>
                <a:srgbClr val="0000FF"/>
              </a:solidFill>
              <a:latin typeface="Consolas"/>
              <a:cs typeface="Consolas"/>
            </a:endParaRPr>
          </a:p>
          <a:p>
            <a:pPr marL="12700" marR="5080" lvl="0">
              <a:spcBef>
                <a:spcPts val="1395"/>
              </a:spcBef>
            </a:pPr>
            <a:endParaRPr lang="en-US" sz="2200" dirty="0">
              <a:solidFill>
                <a:srgbClr val="0000FF"/>
              </a:solidFill>
              <a:latin typeface="Consolas"/>
              <a:cs typeface="Consolas"/>
            </a:endParaRPr>
          </a:p>
          <a:p>
            <a:pPr marL="12700" marR="5080" lvl="0">
              <a:spcBef>
                <a:spcPts val="1395"/>
              </a:spcBef>
            </a:pPr>
            <a:endParaRPr lang="en-US" sz="2200" dirty="0">
              <a:solidFill>
                <a:srgbClr val="0000FF"/>
              </a:solidFill>
              <a:latin typeface="Consolas"/>
              <a:cs typeface="Consolas"/>
            </a:endParaRPr>
          </a:p>
          <a:p>
            <a:pPr marL="12700" marR="5080" lvl="0">
              <a:spcBef>
                <a:spcPts val="1395"/>
              </a:spcBef>
            </a:pPr>
            <a:endParaRPr lang="en-US" sz="2200" dirty="0">
              <a:solidFill>
                <a:srgbClr val="0000FF"/>
              </a:solidFill>
              <a:latin typeface="Consolas"/>
              <a:cs typeface="Consolas"/>
            </a:endParaRPr>
          </a:p>
          <a:p>
            <a:pPr marL="12700" marR="5080" lvl="0">
              <a:spcBef>
                <a:spcPts val="1395"/>
              </a:spcBef>
            </a:pPr>
            <a:r>
              <a:rPr lang="en-US" sz="2100" dirty="0">
                <a:solidFill>
                  <a:srgbClr val="7F007F"/>
                </a:solidFill>
                <a:latin typeface="Consolas"/>
                <a:cs typeface="Consolas"/>
              </a:rPr>
              <a:t>section</a:t>
            </a:r>
            <a:r>
              <a:rPr lang="en-US" sz="2100" dirty="0">
                <a:solidFill>
                  <a:srgbClr val="0000FF"/>
                </a:solidFill>
                <a:latin typeface="Consolas"/>
                <a:cs typeface="Consolas"/>
              </a:rPr>
              <a:t> {</a:t>
            </a:r>
            <a:r>
              <a:rPr lang="en-US" sz="2100" dirty="0">
                <a:solidFill>
                  <a:prstClr val="black"/>
                </a:solidFill>
                <a:latin typeface="Consolas" panose="020B0609020204030204" pitchFamily="49" charset="0"/>
                <a:cs typeface="Courier New"/>
              </a:rPr>
              <a:t> </a:t>
            </a:r>
          </a:p>
          <a:p>
            <a:pPr marL="12700" marR="5080" lvl="0">
              <a:spcBef>
                <a:spcPts val="1395"/>
              </a:spcBef>
            </a:pPr>
            <a:r>
              <a:rPr lang="en-US" sz="2100" dirty="0">
                <a:solidFill>
                  <a:prstClr val="black"/>
                </a:solidFill>
                <a:latin typeface="Consolas" panose="020B0609020204030204" pitchFamily="49" charset="0"/>
                <a:cs typeface="Courier New"/>
              </a:rPr>
              <a:t>	</a:t>
            </a:r>
            <a:r>
              <a:rPr lang="en-US" sz="2100" dirty="0">
                <a:solidFill>
                  <a:srgbClr val="FF0000"/>
                </a:solidFill>
                <a:latin typeface="Consolas"/>
                <a:cs typeface="Consolas"/>
              </a:rPr>
              <a:t>background</a:t>
            </a:r>
            <a:r>
              <a:rPr lang="en-US" sz="2100" dirty="0">
                <a:solidFill>
                  <a:srgbClr val="0000FF"/>
                </a:solidFill>
                <a:latin typeface="Consolas"/>
                <a:cs typeface="Consolas"/>
              </a:rPr>
              <a:t>: linear-gradient(to right, red, #f06d06, yellow, green); </a:t>
            </a:r>
          </a:p>
          <a:p>
            <a:pPr marL="12700" marR="5080" lvl="0">
              <a:spcBef>
                <a:spcPts val="1395"/>
              </a:spcBef>
            </a:pPr>
            <a:r>
              <a:rPr lang="en-US" sz="2100" dirty="0">
                <a:solidFill>
                  <a:srgbClr val="0000FF"/>
                </a:solidFill>
                <a:latin typeface="Consolas"/>
                <a:cs typeface="Consolas"/>
              </a:rPr>
              <a:t>}</a:t>
            </a:r>
          </a:p>
          <a:p>
            <a:pPr marL="12700" marR="5080" lvl="0">
              <a:spcBef>
                <a:spcPts val="1395"/>
              </a:spcBef>
            </a:pPr>
            <a:endParaRPr lang="en-US" sz="2200" dirty="0">
              <a:solidFill>
                <a:srgbClr val="0000FF"/>
              </a:solidFill>
              <a:latin typeface="Consolas"/>
              <a:cs typeface="Consolas"/>
            </a:endParaRPr>
          </a:p>
          <a:p>
            <a:pPr marL="12700" marR="5080" lvl="0">
              <a:spcBef>
                <a:spcPts val="1395"/>
              </a:spcBef>
            </a:pPr>
            <a:endParaRPr lang="en-US" sz="2000" dirty="0">
              <a:solidFill>
                <a:prstClr val="black"/>
              </a:solidFill>
              <a:latin typeface="Georgia" panose="02040502050405020303" pitchFamily="18" charset="0"/>
              <a:cs typeface="Lora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7975" y="4647544"/>
            <a:ext cx="2228850" cy="21145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846" y="8020878"/>
            <a:ext cx="9971108" cy="1115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99482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r="50767"/>
          <a:stretch/>
        </p:blipFill>
        <p:spPr>
          <a:xfrm>
            <a:off x="7112000" y="3406911"/>
            <a:ext cx="5261520" cy="226197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50000" t="13137"/>
          <a:stretch/>
        </p:blipFill>
        <p:spPr>
          <a:xfrm>
            <a:off x="7178700" y="5928553"/>
            <a:ext cx="5343500" cy="1964801"/>
          </a:xfrm>
          <a:prstGeom prst="rect">
            <a:avLst/>
          </a:prstGeom>
        </p:spPr>
      </p:pic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EA99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695700" y="406400"/>
            <a:ext cx="7073900" cy="769441"/>
          </a:xfrm>
          <a:prstGeom prst="rect">
            <a:avLst/>
          </a:prstGeom>
          <a:solidFill>
            <a:srgbClr val="EA992E"/>
          </a:solidFill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lang="en-US" spc="-5" dirty="0"/>
              <a:t>Background gradients</a:t>
            </a:r>
            <a:endParaRPr dirty="0"/>
          </a:p>
        </p:txBody>
      </p:sp>
      <p:sp>
        <p:nvSpPr>
          <p:cNvPr id="9" name="object 9"/>
          <p:cNvSpPr txBox="1"/>
          <p:nvPr/>
        </p:nvSpPr>
        <p:spPr>
          <a:xfrm>
            <a:off x="901700" y="2273192"/>
            <a:ext cx="10325100" cy="15300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660400">
              <a:lnSpc>
                <a:spcPct val="121000"/>
              </a:lnSpc>
              <a:spcBef>
                <a:spcPts val="1395"/>
              </a:spcBef>
            </a:pPr>
            <a:r>
              <a:rPr lang="en-US" sz="28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Background gradients can use </a:t>
            </a:r>
            <a:r>
              <a:rPr lang="en-US" sz="2800" spc="-35" dirty="0" err="1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rgba</a:t>
            </a:r>
            <a:r>
              <a:rPr lang="en-US" sz="28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 colors, meaning you can create a gradient that fades to transparent:</a:t>
            </a:r>
            <a:endParaRPr lang="en-US" sz="2200" dirty="0">
              <a:solidFill>
                <a:srgbClr val="0000FF"/>
              </a:solidFill>
              <a:latin typeface="Consolas"/>
              <a:cs typeface="Consolas"/>
            </a:endParaRPr>
          </a:p>
          <a:p>
            <a:pPr marL="12700" marR="5080" lvl="0">
              <a:spcBef>
                <a:spcPts val="1395"/>
              </a:spcBef>
            </a:pPr>
            <a:endParaRPr lang="en-US" sz="2000" dirty="0">
              <a:solidFill>
                <a:prstClr val="black"/>
              </a:solidFill>
              <a:latin typeface="Georgia" panose="02040502050405020303" pitchFamily="18" charset="0"/>
              <a:cs typeface="Lora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901700" y="4015373"/>
            <a:ext cx="7353300" cy="41344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marR="660400">
              <a:spcBef>
                <a:spcPts val="1395"/>
              </a:spcBef>
            </a:pPr>
            <a:r>
              <a:rPr lang="en-US" sz="2000" dirty="0">
                <a:solidFill>
                  <a:srgbClr val="7F007F"/>
                </a:solidFill>
                <a:latin typeface="Consolas"/>
                <a:cs typeface="Consolas"/>
              </a:rPr>
              <a:t>body</a:t>
            </a:r>
            <a:r>
              <a:rPr lang="en-US" sz="2000" dirty="0">
                <a:solidFill>
                  <a:srgbClr val="0000FF"/>
                </a:solidFill>
                <a:latin typeface="Consolas"/>
                <a:cs typeface="Consolas"/>
              </a:rPr>
              <a:t> {</a:t>
            </a:r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  <a:cs typeface="Courier New"/>
              </a:rPr>
              <a:t> </a:t>
            </a:r>
          </a:p>
          <a:p>
            <a:pPr marL="12700" marR="660400">
              <a:spcBef>
                <a:spcPts val="1395"/>
              </a:spcBef>
            </a:pPr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  <a:cs typeface="Courier New"/>
              </a:rPr>
              <a:t>	</a:t>
            </a:r>
            <a:r>
              <a:rPr lang="en-US" sz="2000" dirty="0">
                <a:solidFill>
                  <a:srgbClr val="FF0000"/>
                </a:solidFill>
                <a:latin typeface="Consolas"/>
                <a:cs typeface="Consolas"/>
              </a:rPr>
              <a:t>background-image</a:t>
            </a:r>
            <a:r>
              <a:rPr lang="en-US" sz="2000" dirty="0">
                <a:solidFill>
                  <a:srgbClr val="0000FF"/>
                </a:solidFill>
                <a:latin typeface="Consolas"/>
                <a:cs typeface="Consolas"/>
              </a:rPr>
              <a:t>: </a:t>
            </a:r>
            <a:r>
              <a:rPr lang="en-US" sz="2000" dirty="0" err="1">
                <a:solidFill>
                  <a:srgbClr val="0000FF"/>
                </a:solidFill>
                <a:latin typeface="Consolas"/>
                <a:cs typeface="Consolas"/>
              </a:rPr>
              <a:t>url</a:t>
            </a:r>
            <a:r>
              <a:rPr lang="en-US" sz="2000" dirty="0">
                <a:solidFill>
                  <a:srgbClr val="0000FF"/>
                </a:solidFill>
                <a:latin typeface="Consolas"/>
                <a:cs typeface="Consolas"/>
              </a:rPr>
              <a:t>("flowers.png"); </a:t>
            </a:r>
          </a:p>
          <a:p>
            <a:pPr marL="12700" marR="660400">
              <a:spcBef>
                <a:spcPts val="1395"/>
              </a:spcBef>
            </a:pPr>
            <a:r>
              <a:rPr lang="en-US" sz="2000" dirty="0">
                <a:solidFill>
                  <a:srgbClr val="0000FF"/>
                </a:solidFill>
                <a:latin typeface="Consolas"/>
                <a:cs typeface="Consolas"/>
              </a:rPr>
              <a:t>} </a:t>
            </a:r>
          </a:p>
          <a:p>
            <a:pPr marL="12700" marR="660400">
              <a:spcBef>
                <a:spcPts val="1395"/>
              </a:spcBef>
            </a:pPr>
            <a:endParaRPr lang="en-US" sz="1050" dirty="0">
              <a:solidFill>
                <a:srgbClr val="0000FF"/>
              </a:solidFill>
              <a:latin typeface="Consolas"/>
              <a:cs typeface="Consolas"/>
            </a:endParaRPr>
          </a:p>
          <a:p>
            <a:pPr marL="12700" marR="660400">
              <a:spcBef>
                <a:spcPts val="1395"/>
              </a:spcBef>
            </a:pPr>
            <a:endParaRPr lang="en-US" sz="1050" dirty="0">
              <a:solidFill>
                <a:srgbClr val="7F007F"/>
              </a:solidFill>
              <a:latin typeface="Consolas"/>
              <a:cs typeface="Consolas"/>
            </a:endParaRPr>
          </a:p>
          <a:p>
            <a:pPr marL="12700" marR="660400">
              <a:spcBef>
                <a:spcPts val="1395"/>
              </a:spcBef>
            </a:pPr>
            <a:r>
              <a:rPr lang="en-US" sz="2000" dirty="0">
                <a:solidFill>
                  <a:srgbClr val="7F007F"/>
                </a:solidFill>
                <a:latin typeface="Consolas"/>
                <a:cs typeface="Consolas"/>
              </a:rPr>
              <a:t>header</a:t>
            </a:r>
            <a:r>
              <a:rPr lang="en-US" sz="2000" dirty="0">
                <a:solidFill>
                  <a:srgbClr val="0000FF"/>
                </a:solidFill>
                <a:latin typeface="Consolas"/>
                <a:cs typeface="Consolas"/>
              </a:rPr>
              <a:t> {</a:t>
            </a:r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  <a:cs typeface="Courier New"/>
              </a:rPr>
              <a:t> </a:t>
            </a:r>
          </a:p>
          <a:p>
            <a:pPr marL="12700" marR="660400">
              <a:spcBef>
                <a:spcPts val="1395"/>
              </a:spcBef>
            </a:pPr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  <a:cs typeface="Courier New"/>
              </a:rPr>
              <a:t>	</a:t>
            </a:r>
            <a:r>
              <a:rPr lang="en-US" sz="2000" dirty="0">
                <a:solidFill>
                  <a:srgbClr val="FF0000"/>
                </a:solidFill>
                <a:latin typeface="Consolas"/>
                <a:cs typeface="Consolas"/>
              </a:rPr>
              <a:t>background-image</a:t>
            </a:r>
            <a:r>
              <a:rPr lang="en-US" sz="2000" dirty="0">
                <a:solidFill>
                  <a:srgbClr val="0000FF"/>
                </a:solidFill>
                <a:latin typeface="Consolas"/>
                <a:cs typeface="Consolas"/>
              </a:rPr>
              <a:t>: linear-gradient(to right, </a:t>
            </a:r>
            <a:r>
              <a:rPr lang="en-US" sz="2000" dirty="0" err="1">
                <a:solidFill>
                  <a:srgbClr val="0000FF"/>
                </a:solidFill>
                <a:latin typeface="Consolas"/>
                <a:cs typeface="Consolas"/>
              </a:rPr>
              <a:t>rgba</a:t>
            </a:r>
            <a:r>
              <a:rPr lang="en-US" sz="2000" dirty="0">
                <a:solidFill>
                  <a:srgbClr val="0000FF"/>
                </a:solidFill>
                <a:latin typeface="Consolas"/>
                <a:cs typeface="Consolas"/>
              </a:rPr>
              <a:t>(255,255,255,0), </a:t>
            </a:r>
            <a:r>
              <a:rPr lang="en-US" sz="2000" dirty="0" err="1">
                <a:solidFill>
                  <a:srgbClr val="0000FF"/>
                </a:solidFill>
                <a:latin typeface="Consolas"/>
                <a:cs typeface="Consolas"/>
              </a:rPr>
              <a:t>rgba</a:t>
            </a:r>
            <a:r>
              <a:rPr lang="en-US" sz="2000" dirty="0">
                <a:solidFill>
                  <a:srgbClr val="0000FF"/>
                </a:solidFill>
                <a:latin typeface="Consolas"/>
                <a:cs typeface="Consolas"/>
              </a:rPr>
              <a:t>(255,255,255,1)); </a:t>
            </a:r>
          </a:p>
          <a:p>
            <a:pPr marL="12700" marR="660400">
              <a:spcBef>
                <a:spcPts val="1395"/>
              </a:spcBef>
            </a:pPr>
            <a:r>
              <a:rPr lang="en-US" sz="2000" dirty="0">
                <a:solidFill>
                  <a:srgbClr val="0000FF"/>
                </a:solidFill>
                <a:latin typeface="Consolas"/>
                <a:cs typeface="Consolas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42192337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EA99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695700" y="406400"/>
            <a:ext cx="562229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spc="-5" dirty="0"/>
              <a:t>BACKGROUND </a:t>
            </a:r>
            <a:r>
              <a:rPr lang="en-US" dirty="0"/>
              <a:t>size</a:t>
            </a:r>
            <a:endParaRPr dirty="0"/>
          </a:p>
        </p:txBody>
      </p:sp>
      <p:sp>
        <p:nvSpPr>
          <p:cNvPr id="9" name="object 9"/>
          <p:cNvSpPr txBox="1"/>
          <p:nvPr/>
        </p:nvSpPr>
        <p:spPr>
          <a:xfrm>
            <a:off x="1384300" y="2390910"/>
            <a:ext cx="9232900" cy="19111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660400">
              <a:lnSpc>
                <a:spcPct val="121000"/>
              </a:lnSpc>
              <a:spcBef>
                <a:spcPts val="1395"/>
              </a:spcBef>
            </a:pPr>
            <a:r>
              <a:rPr sz="2800" dirty="0">
                <a:solidFill>
                  <a:srgbClr val="FF0000"/>
                </a:solidFill>
                <a:latin typeface="Consolas"/>
                <a:cs typeface="Consolas"/>
              </a:rPr>
              <a:t>background-size: </a:t>
            </a:r>
            <a:r>
              <a:rPr lang="en-US" sz="3100" spc="-3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specifies h</a:t>
            </a:r>
            <a:r>
              <a:rPr sz="3100" spc="-3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ow </a:t>
            </a:r>
            <a:r>
              <a:rPr sz="31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much </a:t>
            </a:r>
            <a:r>
              <a:rPr sz="3100" spc="-1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of </a:t>
            </a:r>
            <a:r>
              <a:rPr sz="31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the </a:t>
            </a:r>
            <a:r>
              <a:rPr sz="3100" spc="-1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container </a:t>
            </a:r>
            <a:r>
              <a:rPr lang="en-US" sz="31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that the image covers</a:t>
            </a:r>
          </a:p>
          <a:p>
            <a:pPr marL="12700" marR="660400">
              <a:lnSpc>
                <a:spcPct val="121000"/>
              </a:lnSpc>
              <a:spcBef>
                <a:spcPts val="1395"/>
              </a:spcBef>
            </a:pPr>
            <a:endParaRPr lang="en-US" sz="3100" spc="-10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1000" y="4114800"/>
            <a:ext cx="5886450" cy="390525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244600" y="3721178"/>
            <a:ext cx="6502400" cy="4449295"/>
          </a:xfrm>
          <a:prstGeom prst="rect">
            <a:avLst/>
          </a:prstGeom>
        </p:spPr>
        <p:txBody>
          <a:bodyPr>
            <a:spAutoFit/>
          </a:bodyPr>
          <a:lstStyle/>
          <a:p>
            <a:pPr marL="469900" marR="505459" lvl="1">
              <a:lnSpc>
                <a:spcPct val="121000"/>
              </a:lnSpc>
              <a:buClr>
                <a:schemeClr val="tx1"/>
              </a:buClr>
            </a:pPr>
            <a:endParaRPr lang="en-US" sz="2600" spc="-5" dirty="0">
              <a:solidFill>
                <a:srgbClr val="5F5F5F"/>
              </a:solidFill>
              <a:latin typeface="Georgia" panose="02040502050405020303" pitchFamily="18" charset="0"/>
              <a:cs typeface="Consolas"/>
            </a:endParaRPr>
          </a:p>
          <a:p>
            <a:pPr marL="469900" marR="505459" lvl="1">
              <a:lnSpc>
                <a:spcPct val="121000"/>
              </a:lnSpc>
              <a:buClr>
                <a:schemeClr val="tx1"/>
              </a:buClr>
            </a:pPr>
            <a:r>
              <a:rPr lang="en-US" sz="2600" dirty="0">
                <a:solidFill>
                  <a:srgbClr val="0000FF"/>
                </a:solidFill>
                <a:latin typeface="Consolas"/>
                <a:cs typeface="Consolas"/>
              </a:rPr>
              <a:t>cover</a:t>
            </a:r>
            <a:r>
              <a:rPr lang="en-US" sz="26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: always cover the entire container (even if that means cropping an edge, or making the image bigger)</a:t>
            </a:r>
          </a:p>
          <a:p>
            <a:pPr marL="469900" marR="505459" lvl="1">
              <a:lnSpc>
                <a:spcPct val="121000"/>
              </a:lnSpc>
              <a:buClr>
                <a:schemeClr val="tx1"/>
              </a:buClr>
            </a:pPr>
            <a:endParaRPr lang="en-US" sz="2600" spc="-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469900" marR="505459" lvl="1">
              <a:lnSpc>
                <a:spcPct val="121000"/>
              </a:lnSpc>
              <a:buClr>
                <a:schemeClr val="tx1"/>
              </a:buClr>
            </a:pPr>
            <a:r>
              <a:rPr lang="en-US" sz="2600" dirty="0">
                <a:solidFill>
                  <a:srgbClr val="0000FF"/>
                </a:solidFill>
                <a:latin typeface="Consolas"/>
                <a:cs typeface="Consolas"/>
              </a:rPr>
              <a:t>contain</a:t>
            </a:r>
            <a:r>
              <a:rPr lang="en-US" sz="26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: always show the whole image (even if that means there is space on the sides or bottom)</a:t>
            </a:r>
            <a:endParaRPr lang="en-US" sz="2600" b="1" spc="-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</p:txBody>
      </p:sp>
    </p:spTree>
    <p:extLst>
      <p:ext uri="{BB962C8B-B14F-4D97-AF65-F5344CB8AC3E}">
        <p14:creationId xmlns:p14="http://schemas.microsoft.com/office/powerpoint/2010/main" val="200964279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EA99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695700" y="406400"/>
            <a:ext cx="70739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lang="en-US" spc="-5" dirty="0"/>
              <a:t>Height and width</a:t>
            </a:r>
            <a:endParaRPr dirty="0"/>
          </a:p>
        </p:txBody>
      </p:sp>
      <p:sp>
        <p:nvSpPr>
          <p:cNvPr id="9" name="object 9"/>
          <p:cNvSpPr txBox="1"/>
          <p:nvPr/>
        </p:nvSpPr>
        <p:spPr>
          <a:xfrm>
            <a:off x="1384300" y="2390910"/>
            <a:ext cx="10604500" cy="639854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660400">
              <a:lnSpc>
                <a:spcPct val="121000"/>
              </a:lnSpc>
              <a:spcBef>
                <a:spcPts val="1395"/>
              </a:spcBef>
            </a:pPr>
            <a:r>
              <a:rPr lang="en-US" sz="36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To ensure that a background image fully displays, you can set the </a:t>
            </a:r>
            <a:r>
              <a:rPr lang="en-US" sz="3600" dirty="0">
                <a:solidFill>
                  <a:srgbClr val="FF0000"/>
                </a:solidFill>
                <a:latin typeface="Consolas"/>
                <a:cs typeface="Consolas"/>
              </a:rPr>
              <a:t>height</a:t>
            </a:r>
            <a:r>
              <a:rPr lang="en-US" sz="36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 (and/or </a:t>
            </a:r>
            <a:r>
              <a:rPr lang="en-US" sz="3600" dirty="0">
                <a:solidFill>
                  <a:srgbClr val="FF0000"/>
                </a:solidFill>
                <a:latin typeface="Consolas"/>
                <a:cs typeface="Consolas"/>
              </a:rPr>
              <a:t>width</a:t>
            </a:r>
            <a:r>
              <a:rPr lang="en-US" sz="36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) attribute on the element using CSS:</a:t>
            </a:r>
          </a:p>
          <a:p>
            <a:pPr marL="12700" marR="660400">
              <a:lnSpc>
                <a:spcPct val="121000"/>
              </a:lnSpc>
              <a:spcBef>
                <a:spcPts val="1395"/>
              </a:spcBef>
            </a:pPr>
            <a:endParaRPr lang="en-US" sz="3600" spc="-10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12700" marR="5080">
              <a:spcBef>
                <a:spcPts val="1395"/>
              </a:spcBef>
            </a:pPr>
            <a:r>
              <a:rPr lang="en-US" sz="3200" dirty="0">
                <a:solidFill>
                  <a:srgbClr val="7F007F"/>
                </a:solidFill>
                <a:latin typeface="Consolas"/>
                <a:cs typeface="Consolas"/>
              </a:rPr>
              <a:t>header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 {</a:t>
            </a:r>
            <a:r>
              <a:rPr lang="en-US" sz="3200" dirty="0">
                <a:solidFill>
                  <a:prstClr val="black"/>
                </a:solidFill>
                <a:latin typeface="Consolas" panose="020B0609020204030204" pitchFamily="49" charset="0"/>
                <a:cs typeface="Courier New"/>
              </a:rPr>
              <a:t> </a:t>
            </a:r>
          </a:p>
          <a:p>
            <a:pPr marL="12700" marR="5080">
              <a:spcBef>
                <a:spcPts val="1395"/>
              </a:spcBef>
            </a:pPr>
            <a:r>
              <a:rPr lang="en-US" sz="3200" dirty="0">
                <a:solidFill>
                  <a:prstClr val="black"/>
                </a:solidFill>
                <a:latin typeface="Consolas" panose="020B0609020204030204" pitchFamily="49" charset="0"/>
                <a:cs typeface="Courier New"/>
              </a:rPr>
              <a:t>	</a:t>
            </a:r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background-image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: </a:t>
            </a:r>
            <a:r>
              <a:rPr lang="en-US" sz="3200" dirty="0" err="1">
                <a:solidFill>
                  <a:srgbClr val="0000FF"/>
                </a:solidFill>
                <a:latin typeface="Consolas"/>
                <a:cs typeface="Consolas"/>
              </a:rPr>
              <a:t>url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("images/hero.png");</a:t>
            </a:r>
          </a:p>
          <a:p>
            <a:pPr marL="12700" marR="5080">
              <a:spcBef>
                <a:spcPts val="1395"/>
              </a:spcBef>
            </a:pPr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	height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: 600px;</a:t>
            </a:r>
          </a:p>
          <a:p>
            <a:pPr marL="12700" marR="5080">
              <a:spcBef>
                <a:spcPts val="1395"/>
              </a:spcBef>
            </a:pP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}</a:t>
            </a:r>
          </a:p>
          <a:p>
            <a:pPr marL="12700" marR="660400">
              <a:lnSpc>
                <a:spcPct val="121000"/>
              </a:lnSpc>
              <a:spcBef>
                <a:spcPts val="1395"/>
              </a:spcBef>
            </a:pPr>
            <a:endParaRPr lang="en-US" sz="3600" spc="-10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</p:txBody>
      </p:sp>
    </p:spTree>
    <p:extLst>
      <p:ext uri="{BB962C8B-B14F-4D97-AF65-F5344CB8AC3E}">
        <p14:creationId xmlns:p14="http://schemas.microsoft.com/office/powerpoint/2010/main" val="67078538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EA99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695700" y="406400"/>
            <a:ext cx="70739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lang="en-US" spc="-5" dirty="0"/>
              <a:t>Height and width</a:t>
            </a:r>
            <a:endParaRPr dirty="0"/>
          </a:p>
        </p:txBody>
      </p:sp>
      <p:sp>
        <p:nvSpPr>
          <p:cNvPr id="9" name="object 9"/>
          <p:cNvSpPr txBox="1"/>
          <p:nvPr/>
        </p:nvSpPr>
        <p:spPr>
          <a:xfrm>
            <a:off x="1384300" y="2390910"/>
            <a:ext cx="10604500" cy="681398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660400">
              <a:lnSpc>
                <a:spcPct val="121000"/>
              </a:lnSpc>
              <a:spcBef>
                <a:spcPts val="1395"/>
              </a:spcBef>
            </a:pPr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height</a:t>
            </a:r>
            <a:r>
              <a:rPr lang="en-US" sz="32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 and </a:t>
            </a:r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width</a:t>
            </a:r>
            <a:r>
              <a:rPr lang="en-US" sz="32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 can be set on (most) elements to change how much room they take up on the page.</a:t>
            </a:r>
          </a:p>
          <a:p>
            <a:pPr marL="927100" marR="660400" lvl="1" indent="-457200">
              <a:lnSpc>
                <a:spcPct val="121000"/>
              </a:lnSpc>
              <a:spcBef>
                <a:spcPts val="1395"/>
              </a:spcBef>
              <a:buFont typeface="Arial" panose="020B0604020202020204" pitchFamily="34" charset="0"/>
              <a:buChar char="•"/>
            </a:pPr>
            <a:r>
              <a:rPr lang="en-US" sz="28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We’ll discuss later why elements like </a:t>
            </a:r>
            <a:r>
              <a:rPr lang="en-US" sz="2800" spc="-5" dirty="0">
                <a:solidFill>
                  <a:srgbClr val="5F5F5F"/>
                </a:solidFill>
                <a:latin typeface="Consolas"/>
                <a:cs typeface="Consolas"/>
              </a:rPr>
              <a:t>&lt;</a:t>
            </a:r>
            <a:r>
              <a:rPr lang="en-US" sz="2800" spc="-5" dirty="0">
                <a:solidFill>
                  <a:srgbClr val="7F007F"/>
                </a:solidFill>
                <a:latin typeface="Consolas"/>
                <a:cs typeface="Consolas"/>
              </a:rPr>
              <a:t>a</a:t>
            </a:r>
            <a:r>
              <a:rPr lang="en-US" sz="2800" spc="-5" dirty="0">
                <a:solidFill>
                  <a:srgbClr val="5F5F5F"/>
                </a:solidFill>
                <a:latin typeface="Consolas"/>
                <a:cs typeface="Consolas"/>
              </a:rPr>
              <a:t>&gt;</a:t>
            </a:r>
            <a:r>
              <a:rPr lang="en-US" sz="28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 and</a:t>
            </a:r>
            <a:r>
              <a:rPr lang="en-US" sz="2800" spc="-1025" dirty="0">
                <a:solidFill>
                  <a:srgbClr val="5F5F5F"/>
                </a:solidFill>
                <a:latin typeface="Consolas"/>
                <a:cs typeface="Consolas"/>
              </a:rPr>
              <a:t> </a:t>
            </a:r>
            <a:r>
              <a:rPr lang="en-US" sz="2800" spc="-5" dirty="0">
                <a:solidFill>
                  <a:srgbClr val="5F5F5F"/>
                </a:solidFill>
                <a:latin typeface="Consolas"/>
                <a:cs typeface="Consolas"/>
              </a:rPr>
              <a:t>&lt;</a:t>
            </a:r>
            <a:r>
              <a:rPr lang="en-US" sz="2800" spc="-5" dirty="0" err="1">
                <a:solidFill>
                  <a:srgbClr val="7F007F"/>
                </a:solidFill>
                <a:latin typeface="Consolas"/>
                <a:cs typeface="Consolas"/>
              </a:rPr>
              <a:t>em</a:t>
            </a:r>
            <a:r>
              <a:rPr lang="en-US" sz="2800" spc="-5" dirty="0">
                <a:solidFill>
                  <a:srgbClr val="5F5F5F"/>
                </a:solidFill>
                <a:latin typeface="Consolas"/>
                <a:cs typeface="Consolas"/>
              </a:rPr>
              <a:t>&gt; </a:t>
            </a:r>
            <a:r>
              <a:rPr lang="en-US" sz="28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don’t change when you set their </a:t>
            </a:r>
            <a:r>
              <a:rPr lang="en-US" sz="2800" dirty="0">
                <a:solidFill>
                  <a:srgbClr val="FF0000"/>
                </a:solidFill>
                <a:latin typeface="Consolas"/>
                <a:cs typeface="Consolas"/>
              </a:rPr>
              <a:t>height</a:t>
            </a:r>
            <a:r>
              <a:rPr lang="en-US" sz="28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 or </a:t>
            </a:r>
            <a:r>
              <a:rPr lang="en-US" sz="2800" dirty="0">
                <a:solidFill>
                  <a:srgbClr val="FF0000"/>
                </a:solidFill>
                <a:latin typeface="Consolas"/>
                <a:cs typeface="Consolas"/>
              </a:rPr>
              <a:t>width</a:t>
            </a:r>
            <a:r>
              <a:rPr lang="en-US" sz="28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 </a:t>
            </a:r>
          </a:p>
          <a:p>
            <a:pPr marL="12700" marR="660400">
              <a:lnSpc>
                <a:spcPct val="121000"/>
              </a:lnSpc>
              <a:spcBef>
                <a:spcPts val="1395"/>
              </a:spcBef>
            </a:pPr>
            <a:endParaRPr lang="en-US" sz="3200" spc="-35" dirty="0" err="1">
              <a:solidFill>
                <a:srgbClr val="5F5F5F"/>
              </a:solidFill>
              <a:latin typeface="Georgia" panose="02040502050405020303" pitchFamily="18" charset="0"/>
              <a:cs typeface="Consolas"/>
            </a:endParaRPr>
          </a:p>
          <a:p>
            <a:pPr marL="12700" marR="660400">
              <a:lnSpc>
                <a:spcPct val="121000"/>
              </a:lnSpc>
              <a:spcBef>
                <a:spcPts val="1395"/>
              </a:spcBef>
            </a:pPr>
            <a:r>
              <a:rPr lang="en-US" sz="32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The 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value</a:t>
            </a:r>
            <a:r>
              <a:rPr lang="en-US" sz="2800" dirty="0">
                <a:solidFill>
                  <a:srgbClr val="0000FF"/>
                </a:solidFill>
                <a:latin typeface="Georgia" panose="02040502050405020303" pitchFamily="18" charset="0"/>
                <a:cs typeface="Consolas"/>
              </a:rPr>
              <a:t> </a:t>
            </a:r>
            <a:r>
              <a:rPr lang="en-US" sz="28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of this property must be a positive number.</a:t>
            </a:r>
          </a:p>
          <a:p>
            <a:pPr marL="927100" marR="660400" lvl="1" indent="-457200">
              <a:lnSpc>
                <a:spcPct val="121000"/>
              </a:lnSpc>
              <a:spcBef>
                <a:spcPts val="1395"/>
              </a:spcBef>
              <a:buFont typeface="Arial" panose="020B0604020202020204" pitchFamily="34" charset="0"/>
              <a:buChar char="•"/>
            </a:pPr>
            <a:r>
              <a:rPr lang="en-US" sz="28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Units are either </a:t>
            </a:r>
            <a:r>
              <a:rPr lang="en-US" sz="2800" spc="-35" dirty="0" err="1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px</a:t>
            </a:r>
            <a:r>
              <a:rPr lang="en-US" sz="28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 or </a:t>
            </a:r>
            <a:r>
              <a:rPr lang="en-US" sz="2800" spc="-35" dirty="0" err="1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em</a:t>
            </a:r>
            <a:endParaRPr lang="en-US" sz="2800" spc="-35" dirty="0">
              <a:solidFill>
                <a:srgbClr val="5F5F5F"/>
              </a:solidFill>
              <a:latin typeface="Georgia" panose="02040502050405020303" pitchFamily="18" charset="0"/>
              <a:cs typeface="Consolas"/>
            </a:endParaRPr>
          </a:p>
          <a:p>
            <a:pPr marL="927100" marR="660400" lvl="1" indent="-457200">
              <a:lnSpc>
                <a:spcPct val="121000"/>
              </a:lnSpc>
              <a:spcBef>
                <a:spcPts val="1395"/>
              </a:spcBef>
              <a:buFont typeface="Arial" panose="020B0604020202020204" pitchFamily="34" charset="0"/>
              <a:buChar char="•"/>
            </a:pPr>
            <a:r>
              <a:rPr lang="en-US" sz="28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Or you can specify a percentage</a:t>
            </a:r>
          </a:p>
          <a:p>
            <a:pPr marL="12700" marR="660400">
              <a:lnSpc>
                <a:spcPct val="121000"/>
              </a:lnSpc>
              <a:spcBef>
                <a:spcPts val="1395"/>
              </a:spcBef>
            </a:pPr>
            <a:endParaRPr lang="en-US" sz="3200" spc="-35" dirty="0">
              <a:solidFill>
                <a:srgbClr val="5F5F5F"/>
              </a:solidFill>
              <a:latin typeface="Georgia" panose="02040502050405020303" pitchFamily="18" charset="0"/>
              <a:cs typeface="Consolas"/>
            </a:endParaRPr>
          </a:p>
          <a:p>
            <a:pPr marL="12700" marR="5080">
              <a:spcBef>
                <a:spcPts val="1395"/>
              </a:spcBef>
            </a:pPr>
            <a:r>
              <a:rPr lang="en-US" sz="3200" dirty="0">
                <a:solidFill>
                  <a:srgbClr val="7F007F"/>
                </a:solidFill>
                <a:latin typeface="Consolas"/>
                <a:cs typeface="Consolas"/>
              </a:rPr>
              <a:t>header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 {</a:t>
            </a:r>
            <a:r>
              <a:rPr lang="en-US" sz="3200" dirty="0">
                <a:solidFill>
                  <a:prstClr val="black"/>
                </a:solidFill>
                <a:latin typeface="Consolas" panose="020B0609020204030204" pitchFamily="49" charset="0"/>
                <a:cs typeface="Courier New"/>
              </a:rPr>
              <a:t> </a:t>
            </a:r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height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: 6em; }</a:t>
            </a:r>
          </a:p>
        </p:txBody>
      </p:sp>
    </p:spTree>
    <p:extLst>
      <p:ext uri="{BB962C8B-B14F-4D97-AF65-F5344CB8AC3E}">
        <p14:creationId xmlns:p14="http://schemas.microsoft.com/office/powerpoint/2010/main" val="243273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EA99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695700" y="406400"/>
            <a:ext cx="70739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lang="en-US" spc="-5" dirty="0"/>
              <a:t>Height and width %</a:t>
            </a:r>
            <a:endParaRPr dirty="0"/>
          </a:p>
        </p:txBody>
      </p:sp>
      <p:sp>
        <p:nvSpPr>
          <p:cNvPr id="9" name="object 9"/>
          <p:cNvSpPr txBox="1"/>
          <p:nvPr/>
        </p:nvSpPr>
        <p:spPr>
          <a:xfrm>
            <a:off x="1092200" y="2286000"/>
            <a:ext cx="10896600" cy="61409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660400">
              <a:spcBef>
                <a:spcPts val="1395"/>
              </a:spcBef>
            </a:pPr>
            <a:r>
              <a:rPr lang="en-US" sz="28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Percentage is based on the element’s </a:t>
            </a:r>
            <a:r>
              <a:rPr lang="en-US" sz="2800" b="1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parent</a:t>
            </a:r>
            <a:r>
              <a:rPr lang="en-US" sz="28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’s width or height</a:t>
            </a:r>
          </a:p>
          <a:p>
            <a:pPr marL="12700" marR="660400">
              <a:spcBef>
                <a:spcPts val="1395"/>
              </a:spcBef>
            </a:pPr>
            <a:endParaRPr lang="en-US" sz="1600" spc="-35" dirty="0">
              <a:solidFill>
                <a:srgbClr val="5F5F5F"/>
              </a:solidFill>
              <a:latin typeface="Georgia" panose="02040502050405020303" pitchFamily="18" charset="0"/>
              <a:cs typeface="Consolas"/>
            </a:endParaRPr>
          </a:p>
          <a:p>
            <a:pPr marL="12700" marR="660400">
              <a:spcBef>
                <a:spcPts val="1395"/>
              </a:spcBef>
            </a:pPr>
            <a:r>
              <a:rPr lang="en-US" sz="2800" dirty="0">
                <a:solidFill>
                  <a:srgbClr val="7F007F"/>
                </a:solidFill>
                <a:latin typeface="Consolas"/>
                <a:cs typeface="Consolas"/>
              </a:rPr>
              <a:t>	section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 {</a:t>
            </a:r>
            <a:r>
              <a:rPr lang="en-US" sz="2800" dirty="0">
                <a:solidFill>
                  <a:prstClr val="black"/>
                </a:solidFill>
                <a:latin typeface="Consolas" panose="020B0609020204030204" pitchFamily="49" charset="0"/>
                <a:cs typeface="Courier New"/>
              </a:rPr>
              <a:t> </a:t>
            </a:r>
            <a:r>
              <a:rPr lang="en-US" sz="2800" dirty="0">
                <a:solidFill>
                  <a:srgbClr val="FF0000"/>
                </a:solidFill>
                <a:latin typeface="Consolas"/>
                <a:cs typeface="Consolas"/>
              </a:rPr>
              <a:t>width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: 50%; }</a:t>
            </a:r>
          </a:p>
          <a:p>
            <a:pPr marL="469900" marR="660400" indent="-457200">
              <a:spcBef>
                <a:spcPts val="1395"/>
              </a:spcBef>
              <a:buFont typeface="Arial" panose="020B0604020202020204" pitchFamily="34" charset="0"/>
              <a:buChar char="•"/>
            </a:pPr>
            <a:endParaRPr lang="en-US" spc="-35" dirty="0">
              <a:solidFill>
                <a:srgbClr val="5F5F5F"/>
              </a:solidFill>
              <a:latin typeface="Georgia" panose="02040502050405020303" pitchFamily="18" charset="0"/>
              <a:cs typeface="Consolas"/>
            </a:endParaRPr>
          </a:p>
          <a:p>
            <a:pPr marL="12700" marR="660400">
              <a:spcBef>
                <a:spcPts val="1395"/>
              </a:spcBef>
            </a:pPr>
            <a:r>
              <a:rPr lang="en-US" sz="28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If that </a:t>
            </a:r>
            <a:r>
              <a:rPr lang="en-US" sz="2800" dirty="0">
                <a:solidFill>
                  <a:srgbClr val="7F007F"/>
                </a:solidFill>
                <a:latin typeface="Consolas"/>
                <a:cs typeface="Consolas"/>
              </a:rPr>
              <a:t>section</a:t>
            </a:r>
            <a:r>
              <a:rPr lang="en-US" sz="28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 were inside a 480 </a:t>
            </a:r>
            <a:r>
              <a:rPr lang="en-US" sz="2800" spc="-35" dirty="0" err="1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px</a:t>
            </a:r>
            <a:r>
              <a:rPr lang="en-US" sz="28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 wide container, it would end up being 240 </a:t>
            </a:r>
            <a:r>
              <a:rPr lang="en-US" sz="2800" spc="-35" dirty="0" err="1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px</a:t>
            </a:r>
            <a:r>
              <a:rPr lang="en-US" sz="28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 wide.</a:t>
            </a:r>
            <a:endParaRPr lang="en-US" sz="3200" spc="-35" dirty="0">
              <a:solidFill>
                <a:srgbClr val="5F5F5F"/>
              </a:solidFill>
              <a:latin typeface="Georgia" panose="02040502050405020303" pitchFamily="18" charset="0"/>
              <a:cs typeface="Consolas"/>
            </a:endParaRPr>
          </a:p>
          <a:p>
            <a:pPr marL="469900" marR="660400" indent="-457200">
              <a:lnSpc>
                <a:spcPct val="121000"/>
              </a:lnSpc>
              <a:spcBef>
                <a:spcPts val="1395"/>
              </a:spcBef>
              <a:buFont typeface="Arial" panose="020B0604020202020204" pitchFamily="34" charset="0"/>
              <a:buChar char="•"/>
            </a:pPr>
            <a:endParaRPr lang="en-US" sz="3200" spc="-35" dirty="0">
              <a:solidFill>
                <a:srgbClr val="5F5F5F"/>
              </a:solidFill>
              <a:latin typeface="Georgia" panose="02040502050405020303" pitchFamily="18" charset="0"/>
              <a:cs typeface="Consolas"/>
            </a:endParaRPr>
          </a:p>
          <a:p>
            <a:pPr marL="469900" marR="660400" indent="-457200">
              <a:lnSpc>
                <a:spcPct val="121000"/>
              </a:lnSpc>
              <a:spcBef>
                <a:spcPts val="1395"/>
              </a:spcBef>
              <a:buFont typeface="Arial" panose="020B0604020202020204" pitchFamily="34" charset="0"/>
              <a:buChar char="•"/>
            </a:pPr>
            <a:endParaRPr lang="en-US" sz="3200" spc="-35" dirty="0">
              <a:solidFill>
                <a:srgbClr val="5F5F5F"/>
              </a:solidFill>
              <a:latin typeface="Georgia" panose="02040502050405020303" pitchFamily="18" charset="0"/>
              <a:cs typeface="Consolas"/>
            </a:endParaRPr>
          </a:p>
          <a:p>
            <a:pPr marL="12700" marR="660400">
              <a:lnSpc>
                <a:spcPct val="121000"/>
              </a:lnSpc>
              <a:spcBef>
                <a:spcPts val="1395"/>
              </a:spcBef>
            </a:pPr>
            <a:endParaRPr lang="en-US" sz="3200" spc="-35" dirty="0">
              <a:solidFill>
                <a:srgbClr val="5F5F5F"/>
              </a:solidFill>
              <a:latin typeface="Georgia" panose="02040502050405020303" pitchFamily="18" charset="0"/>
              <a:cs typeface="Consolas"/>
            </a:endParaRPr>
          </a:p>
          <a:p>
            <a:pPr marL="12700" marR="660400">
              <a:lnSpc>
                <a:spcPct val="121000"/>
              </a:lnSpc>
              <a:spcBef>
                <a:spcPts val="1395"/>
              </a:spcBef>
            </a:pPr>
            <a:endParaRPr lang="en-US" sz="3600" spc="-10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</p:txBody>
      </p:sp>
      <p:pic>
        <p:nvPicPr>
          <p:cNvPr id="7" name="Picture 6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200" y="5791200"/>
            <a:ext cx="11649075" cy="3286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8644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EA99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695700" y="406400"/>
            <a:ext cx="70739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lang="en-US" spc="-5" dirty="0"/>
              <a:t>Max-Height and max-width</a:t>
            </a:r>
            <a:endParaRPr dirty="0"/>
          </a:p>
        </p:txBody>
      </p:sp>
      <p:sp>
        <p:nvSpPr>
          <p:cNvPr id="9" name="object 9"/>
          <p:cNvSpPr txBox="1"/>
          <p:nvPr/>
        </p:nvSpPr>
        <p:spPr>
          <a:xfrm>
            <a:off x="1200150" y="2301367"/>
            <a:ext cx="10604500" cy="488922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660400">
              <a:lnSpc>
                <a:spcPct val="121000"/>
              </a:lnSpc>
              <a:spcBef>
                <a:spcPts val="1395"/>
              </a:spcBef>
            </a:pPr>
            <a:r>
              <a:rPr lang="en-US" sz="32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To ensure an element is </a:t>
            </a:r>
            <a:r>
              <a:rPr lang="en-US" sz="3200" b="1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never</a:t>
            </a:r>
            <a:r>
              <a:rPr lang="en-US" sz="32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 </a:t>
            </a:r>
            <a:r>
              <a:rPr lang="en-US" sz="3200" b="1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larger</a:t>
            </a:r>
            <a:r>
              <a:rPr lang="en-US" sz="32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 than a certain value, use </a:t>
            </a:r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max-height</a:t>
            </a:r>
            <a:r>
              <a:rPr lang="en-US" sz="32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 or </a:t>
            </a:r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max-width</a:t>
            </a:r>
            <a:endParaRPr lang="en-US" sz="3200" spc="-35" dirty="0">
              <a:solidFill>
                <a:srgbClr val="5F5F5F"/>
              </a:solidFill>
              <a:latin typeface="Georgia" panose="02040502050405020303" pitchFamily="18" charset="0"/>
              <a:cs typeface="Consolas"/>
            </a:endParaRPr>
          </a:p>
          <a:p>
            <a:pPr marL="469900" marR="660400" indent="-457200">
              <a:lnSpc>
                <a:spcPct val="121000"/>
              </a:lnSpc>
              <a:spcBef>
                <a:spcPts val="1395"/>
              </a:spcBef>
              <a:buFont typeface="Arial" panose="020B0604020202020204" pitchFamily="34" charset="0"/>
              <a:buChar char="•"/>
            </a:pPr>
            <a:r>
              <a:rPr lang="en-US" sz="32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Typically used to make sure content (particularly text) doesn’t spread too far out on large monitors</a:t>
            </a:r>
          </a:p>
          <a:p>
            <a:pPr marL="469900" marR="660400" indent="-457200">
              <a:lnSpc>
                <a:spcPct val="121000"/>
              </a:lnSpc>
              <a:spcBef>
                <a:spcPts val="1395"/>
              </a:spcBef>
              <a:buFont typeface="Arial" panose="020B0604020202020204" pitchFamily="34" charset="0"/>
              <a:buChar char="•"/>
            </a:pPr>
            <a:endParaRPr lang="en-US" sz="3200" spc="-35" dirty="0">
              <a:solidFill>
                <a:srgbClr val="5F5F5F"/>
              </a:solidFill>
              <a:latin typeface="Georgia" panose="02040502050405020303" pitchFamily="18" charset="0"/>
              <a:cs typeface="Consolas"/>
            </a:endParaRPr>
          </a:p>
          <a:p>
            <a:pPr marL="12700" marR="660400">
              <a:lnSpc>
                <a:spcPct val="121000"/>
              </a:lnSpc>
              <a:spcBef>
                <a:spcPts val="1395"/>
              </a:spcBef>
            </a:pPr>
            <a:endParaRPr lang="en-US" sz="3200" spc="-35" dirty="0">
              <a:solidFill>
                <a:srgbClr val="5F5F5F"/>
              </a:solidFill>
              <a:latin typeface="Georgia" panose="02040502050405020303" pitchFamily="18" charset="0"/>
              <a:cs typeface="Consolas"/>
            </a:endParaRPr>
          </a:p>
          <a:p>
            <a:pPr marL="12700" marR="660400">
              <a:lnSpc>
                <a:spcPct val="121000"/>
              </a:lnSpc>
              <a:spcBef>
                <a:spcPts val="1395"/>
              </a:spcBef>
            </a:pPr>
            <a:r>
              <a:rPr lang="en-US" sz="32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 </a:t>
            </a:r>
            <a:endParaRPr lang="en-US" sz="3600" spc="-10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8450" y="5164918"/>
            <a:ext cx="7696200" cy="4051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27474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198"/>
          <a:stretch/>
        </p:blipFill>
        <p:spPr>
          <a:xfrm>
            <a:off x="5969000" y="5045205"/>
            <a:ext cx="6858000" cy="3946451"/>
          </a:xfrm>
          <a:prstGeom prst="rect">
            <a:avLst/>
          </a:prstGeom>
        </p:spPr>
      </p:pic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EA99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695700" y="406400"/>
            <a:ext cx="70739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lang="en-US" spc="-5" dirty="0"/>
              <a:t>Min-Height and min-width</a:t>
            </a:r>
            <a:endParaRPr dirty="0"/>
          </a:p>
        </p:txBody>
      </p:sp>
      <p:sp>
        <p:nvSpPr>
          <p:cNvPr id="9" name="object 9"/>
          <p:cNvSpPr txBox="1"/>
          <p:nvPr/>
        </p:nvSpPr>
        <p:spPr>
          <a:xfrm>
            <a:off x="1092200" y="2209800"/>
            <a:ext cx="11017250" cy="655551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660400">
              <a:lnSpc>
                <a:spcPct val="121000"/>
              </a:lnSpc>
              <a:spcBef>
                <a:spcPts val="1395"/>
              </a:spcBef>
              <a:buClr>
                <a:schemeClr val="tx1"/>
              </a:buClr>
            </a:pPr>
            <a:r>
              <a:rPr lang="en-US" sz="32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Specify </a:t>
            </a:r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min-height</a:t>
            </a:r>
            <a:r>
              <a:rPr lang="en-US" sz="32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 or </a:t>
            </a:r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min-width</a:t>
            </a:r>
            <a:r>
              <a:rPr lang="en-US" sz="32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 if you want to ensure an element is </a:t>
            </a:r>
            <a:r>
              <a:rPr lang="en-US" sz="3200" b="1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never smaller </a:t>
            </a:r>
            <a:r>
              <a:rPr lang="en-US" sz="32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than a certain value.</a:t>
            </a:r>
          </a:p>
          <a:p>
            <a:pPr marL="469900" marR="660400" indent="-457200">
              <a:lnSpc>
                <a:spcPct val="121000"/>
              </a:lnSpc>
              <a:spcBef>
                <a:spcPts val="1395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8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This is especially helpful if your size is “dynamic” (based on percentage) and will vary depending on device </a:t>
            </a:r>
          </a:p>
          <a:p>
            <a:pPr marL="12700" marR="660400">
              <a:lnSpc>
                <a:spcPct val="121000"/>
              </a:lnSpc>
              <a:spcBef>
                <a:spcPts val="1395"/>
              </a:spcBef>
              <a:buClr>
                <a:schemeClr val="tx1"/>
              </a:buClr>
            </a:pPr>
            <a:endParaRPr lang="en-US" sz="3200" spc="-35" dirty="0">
              <a:solidFill>
                <a:srgbClr val="5F5F5F"/>
              </a:solidFill>
              <a:latin typeface="Georgia" panose="02040502050405020303" pitchFamily="18" charset="0"/>
              <a:cs typeface="Consolas"/>
            </a:endParaRPr>
          </a:p>
          <a:p>
            <a:pPr marL="12700" marR="660400">
              <a:spcBef>
                <a:spcPts val="1395"/>
              </a:spcBef>
              <a:buClr>
                <a:schemeClr val="tx1"/>
              </a:buClr>
            </a:pPr>
            <a:r>
              <a:rPr lang="en-US" sz="2800" dirty="0" err="1">
                <a:solidFill>
                  <a:srgbClr val="7F007F"/>
                </a:solidFill>
                <a:latin typeface="Consolas"/>
                <a:cs typeface="Consolas"/>
              </a:rPr>
              <a:t>img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 { </a:t>
            </a:r>
          </a:p>
          <a:p>
            <a:pPr marL="12700" marR="660400">
              <a:spcBef>
                <a:spcPts val="1395"/>
              </a:spcBef>
              <a:buClr>
                <a:schemeClr val="tx1"/>
              </a:buClr>
            </a:pPr>
            <a:r>
              <a:rPr lang="en-US" sz="2800" dirty="0">
                <a:solidFill>
                  <a:srgbClr val="FF0000"/>
                </a:solidFill>
                <a:latin typeface="Consolas"/>
                <a:cs typeface="Consolas"/>
              </a:rPr>
              <a:t>	width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: 50%; </a:t>
            </a:r>
          </a:p>
          <a:p>
            <a:pPr marL="12700" marR="660400">
              <a:spcBef>
                <a:spcPts val="1395"/>
              </a:spcBef>
              <a:buClr>
                <a:schemeClr val="tx1"/>
              </a:buClr>
            </a:pPr>
            <a:r>
              <a:rPr lang="en-US" sz="2800" dirty="0">
                <a:solidFill>
                  <a:srgbClr val="FF0000"/>
                </a:solidFill>
                <a:latin typeface="Consolas"/>
                <a:cs typeface="Consolas"/>
              </a:rPr>
              <a:t>	min-width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: 350px; </a:t>
            </a:r>
          </a:p>
          <a:p>
            <a:pPr marL="12700" marR="660400">
              <a:spcBef>
                <a:spcPts val="1395"/>
              </a:spcBef>
              <a:buClr>
                <a:schemeClr val="tx1"/>
              </a:buClr>
            </a:pP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}</a:t>
            </a:r>
          </a:p>
          <a:p>
            <a:pPr marL="12700" marR="660400">
              <a:lnSpc>
                <a:spcPct val="121000"/>
              </a:lnSpc>
              <a:spcBef>
                <a:spcPts val="1395"/>
              </a:spcBef>
              <a:buClr>
                <a:schemeClr val="tx1"/>
              </a:buClr>
            </a:pPr>
            <a:endParaRPr lang="en-US" sz="3200" spc="-35" dirty="0">
              <a:solidFill>
                <a:srgbClr val="5F5F5F"/>
              </a:solidFill>
              <a:latin typeface="Georgia" panose="02040502050405020303" pitchFamily="18" charset="0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317063230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EA99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0" y="406400"/>
            <a:ext cx="130048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ts val="5995"/>
              </a:lnSpc>
            </a:pPr>
            <a:r>
              <a:rPr lang="en-US" spc="-5" dirty="0"/>
              <a:t>Min-maxing</a:t>
            </a:r>
            <a:endParaRPr dirty="0"/>
          </a:p>
        </p:txBody>
      </p:sp>
      <p:sp>
        <p:nvSpPr>
          <p:cNvPr id="9" name="object 9"/>
          <p:cNvSpPr txBox="1"/>
          <p:nvPr/>
        </p:nvSpPr>
        <p:spPr>
          <a:xfrm>
            <a:off x="1200150" y="2301367"/>
            <a:ext cx="11017250" cy="54210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660400">
              <a:lnSpc>
                <a:spcPct val="121000"/>
              </a:lnSpc>
              <a:spcBef>
                <a:spcPts val="1395"/>
              </a:spcBef>
              <a:buClr>
                <a:schemeClr val="tx1"/>
              </a:buClr>
            </a:pPr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height</a:t>
            </a:r>
            <a:r>
              <a:rPr lang="en-US" sz="32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 and </a:t>
            </a:r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width</a:t>
            </a:r>
            <a:r>
              <a:rPr lang="en-US" sz="32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 fix an element to a specific size regardless of display size</a:t>
            </a:r>
          </a:p>
          <a:p>
            <a:pPr marL="927100" marR="660400" lvl="1" indent="-457200">
              <a:spcBef>
                <a:spcPts val="1395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8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If  </a:t>
            </a:r>
            <a:r>
              <a:rPr lang="en-US" sz="2800" dirty="0">
                <a:solidFill>
                  <a:srgbClr val="FF0000"/>
                </a:solidFill>
                <a:latin typeface="Consolas"/>
                <a:cs typeface="Consolas"/>
              </a:rPr>
              <a:t>width</a:t>
            </a:r>
            <a:r>
              <a:rPr lang="en-US" sz="28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 is wider than the display – scroll bars</a:t>
            </a:r>
          </a:p>
          <a:p>
            <a:pPr marL="927100" marR="660400" lvl="1" indent="-457200">
              <a:spcBef>
                <a:spcPts val="1395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8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If  </a:t>
            </a:r>
            <a:r>
              <a:rPr lang="en-US" sz="2800" dirty="0">
                <a:solidFill>
                  <a:srgbClr val="FF0000"/>
                </a:solidFill>
                <a:latin typeface="Consolas"/>
                <a:cs typeface="Consolas"/>
              </a:rPr>
              <a:t>width</a:t>
            </a:r>
            <a:r>
              <a:rPr lang="en-US" sz="28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 is smaller than the display – content may wrap even if there is room</a:t>
            </a:r>
          </a:p>
          <a:p>
            <a:pPr marL="927100" marR="660400" lvl="1" indent="-457200">
              <a:spcBef>
                <a:spcPts val="1395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sz="2800" spc="-35" dirty="0">
              <a:solidFill>
                <a:srgbClr val="5F5F5F"/>
              </a:solidFill>
              <a:latin typeface="Georgia" panose="02040502050405020303" pitchFamily="18" charset="0"/>
              <a:cs typeface="Consolas"/>
            </a:endParaRPr>
          </a:p>
          <a:p>
            <a:pPr marL="12700" marR="660400">
              <a:lnSpc>
                <a:spcPct val="121000"/>
              </a:lnSpc>
              <a:spcBef>
                <a:spcPts val="1395"/>
              </a:spcBef>
              <a:buClr>
                <a:schemeClr val="tx1"/>
              </a:buClr>
            </a:pPr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min-height</a:t>
            </a:r>
            <a:r>
              <a:rPr lang="en-US" sz="32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, </a:t>
            </a:r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min-width</a:t>
            </a:r>
            <a:r>
              <a:rPr lang="en-US" sz="32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, </a:t>
            </a:r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min-height</a:t>
            </a:r>
            <a:r>
              <a:rPr lang="en-US" sz="32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, and </a:t>
            </a:r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min-width</a:t>
            </a:r>
            <a:r>
              <a:rPr lang="en-US" sz="32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 allow elements to change when the display size changes, but still allow some control over presentation.</a:t>
            </a:r>
          </a:p>
        </p:txBody>
      </p:sp>
    </p:spTree>
    <p:extLst>
      <p:ext uri="{BB962C8B-B14F-4D97-AF65-F5344CB8AC3E}">
        <p14:creationId xmlns:p14="http://schemas.microsoft.com/office/powerpoint/2010/main" val="210403197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EA99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0" y="406400"/>
            <a:ext cx="130048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ts val="5995"/>
              </a:lnSpc>
            </a:pPr>
            <a:r>
              <a:rPr lang="en-US" spc="-5" dirty="0"/>
              <a:t>Min-maxing</a:t>
            </a:r>
            <a:endParaRPr dirty="0"/>
          </a:p>
        </p:txBody>
      </p:sp>
      <p:sp>
        <p:nvSpPr>
          <p:cNvPr id="9" name="object 9"/>
          <p:cNvSpPr txBox="1"/>
          <p:nvPr/>
        </p:nvSpPr>
        <p:spPr>
          <a:xfrm>
            <a:off x="1200150" y="2301367"/>
            <a:ext cx="11017250" cy="690496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660400">
              <a:lnSpc>
                <a:spcPct val="121000"/>
              </a:lnSpc>
              <a:spcBef>
                <a:spcPts val="1395"/>
              </a:spcBef>
              <a:buClr>
                <a:schemeClr val="tx1"/>
              </a:buClr>
            </a:pPr>
            <a:r>
              <a:rPr lang="en-US" sz="28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You can choose to set only </a:t>
            </a:r>
            <a:r>
              <a:rPr lang="en-US" sz="2800" dirty="0">
                <a:solidFill>
                  <a:srgbClr val="FF0000"/>
                </a:solidFill>
                <a:latin typeface="Consolas"/>
                <a:cs typeface="Consolas"/>
              </a:rPr>
              <a:t>width</a:t>
            </a:r>
            <a:r>
              <a:rPr lang="en-US" sz="28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 and/or </a:t>
            </a:r>
            <a:r>
              <a:rPr lang="en-US" sz="2800" dirty="0">
                <a:solidFill>
                  <a:srgbClr val="FF0000"/>
                </a:solidFill>
                <a:latin typeface="Consolas"/>
                <a:cs typeface="Consolas"/>
              </a:rPr>
              <a:t>height</a:t>
            </a:r>
            <a:r>
              <a:rPr lang="en-US" sz="28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, only</a:t>
            </a:r>
            <a:r>
              <a:rPr lang="en-US" sz="2800" dirty="0">
                <a:solidFill>
                  <a:srgbClr val="FF0000"/>
                </a:solidFill>
                <a:latin typeface="Consolas"/>
                <a:cs typeface="Consolas"/>
              </a:rPr>
              <a:t> min-width</a:t>
            </a:r>
            <a:r>
              <a:rPr lang="en-US" sz="28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/</a:t>
            </a:r>
            <a:r>
              <a:rPr lang="en-US" sz="2800" dirty="0">
                <a:solidFill>
                  <a:srgbClr val="FF0000"/>
                </a:solidFill>
                <a:latin typeface="Consolas"/>
                <a:cs typeface="Consolas"/>
              </a:rPr>
              <a:t>min-height</a:t>
            </a:r>
            <a:r>
              <a:rPr lang="en-US" sz="28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, and only </a:t>
            </a:r>
            <a:r>
              <a:rPr lang="en-US" sz="2800" dirty="0">
                <a:solidFill>
                  <a:srgbClr val="FF0000"/>
                </a:solidFill>
                <a:latin typeface="Consolas"/>
                <a:cs typeface="Consolas"/>
              </a:rPr>
              <a:t>max-width</a:t>
            </a:r>
            <a:r>
              <a:rPr lang="en-US" sz="28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/</a:t>
            </a:r>
            <a:r>
              <a:rPr lang="en-US" sz="2800" dirty="0">
                <a:solidFill>
                  <a:srgbClr val="FF0000"/>
                </a:solidFill>
                <a:latin typeface="Consolas"/>
                <a:cs typeface="Consolas"/>
              </a:rPr>
              <a:t>max-height </a:t>
            </a:r>
            <a:r>
              <a:rPr lang="en-US" sz="28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– or any or all of them, depending on your design.</a:t>
            </a:r>
          </a:p>
          <a:p>
            <a:pPr marL="12700" marR="660400">
              <a:lnSpc>
                <a:spcPct val="121000"/>
              </a:lnSpc>
              <a:spcBef>
                <a:spcPts val="1395"/>
              </a:spcBef>
              <a:buClr>
                <a:schemeClr val="tx1"/>
              </a:buClr>
            </a:pPr>
            <a:endParaRPr lang="en-US" sz="2800" spc="-35" dirty="0">
              <a:solidFill>
                <a:srgbClr val="5F5F5F"/>
              </a:solidFill>
              <a:latin typeface="Georgia" panose="02040502050405020303" pitchFamily="18" charset="0"/>
              <a:cs typeface="Consolas"/>
            </a:endParaRPr>
          </a:p>
          <a:p>
            <a:pPr marL="12700" marR="660400">
              <a:lnSpc>
                <a:spcPct val="121000"/>
              </a:lnSpc>
              <a:spcBef>
                <a:spcPts val="1395"/>
              </a:spcBef>
              <a:buClr>
                <a:schemeClr val="tx1"/>
              </a:buClr>
            </a:pPr>
            <a:r>
              <a:rPr lang="en-US" sz="28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For example, this </a:t>
            </a:r>
            <a:r>
              <a:rPr lang="en-US" sz="2800" dirty="0">
                <a:solidFill>
                  <a:srgbClr val="7F007F"/>
                </a:solidFill>
                <a:latin typeface="Consolas"/>
                <a:cs typeface="Consolas"/>
              </a:rPr>
              <a:t>section</a:t>
            </a:r>
            <a:r>
              <a:rPr lang="en-US" sz="28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 will expand up to 500 </a:t>
            </a:r>
            <a:r>
              <a:rPr lang="en-US" sz="2800" spc="-35" dirty="0" err="1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px</a:t>
            </a:r>
            <a:r>
              <a:rPr lang="en-US" sz="28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 wide, and then get no bigger.  If you shrink your browser, it will shrink until its 100 </a:t>
            </a:r>
            <a:r>
              <a:rPr lang="en-US" sz="2800" spc="-35" dirty="0" err="1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px</a:t>
            </a:r>
            <a:r>
              <a:rPr lang="en-US" sz="28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 wide, and then get no smaller.</a:t>
            </a:r>
          </a:p>
          <a:p>
            <a:pPr marL="12700" marR="660400">
              <a:lnSpc>
                <a:spcPct val="121000"/>
              </a:lnSpc>
              <a:spcBef>
                <a:spcPts val="1395"/>
              </a:spcBef>
              <a:buClr>
                <a:schemeClr val="tx1"/>
              </a:buClr>
            </a:pPr>
            <a:endParaRPr lang="en-US" sz="2800" spc="-35" dirty="0">
              <a:solidFill>
                <a:srgbClr val="5F5F5F"/>
              </a:solidFill>
              <a:latin typeface="Georgia" panose="02040502050405020303" pitchFamily="18" charset="0"/>
              <a:cs typeface="Consolas"/>
            </a:endParaRPr>
          </a:p>
          <a:p>
            <a:pPr marL="12700" marR="660400">
              <a:spcBef>
                <a:spcPts val="1395"/>
              </a:spcBef>
              <a:buClr>
                <a:schemeClr val="tx1"/>
              </a:buClr>
            </a:pPr>
            <a:r>
              <a:rPr lang="en-US" sz="2400" dirty="0">
                <a:solidFill>
                  <a:srgbClr val="7F007F"/>
                </a:solidFill>
                <a:latin typeface="Consolas"/>
                <a:cs typeface="Consolas"/>
              </a:rPr>
              <a:t>section</a:t>
            </a:r>
            <a:r>
              <a:rPr lang="en-US" sz="2400" dirty="0">
                <a:solidFill>
                  <a:srgbClr val="0000FF"/>
                </a:solidFill>
                <a:latin typeface="Consolas"/>
                <a:cs typeface="Consolas"/>
              </a:rPr>
              <a:t> {</a:t>
            </a:r>
            <a:r>
              <a:rPr lang="en-US" sz="2400" dirty="0">
                <a:solidFill>
                  <a:prstClr val="black"/>
                </a:solidFill>
                <a:latin typeface="Consolas" panose="020B0609020204030204" pitchFamily="49" charset="0"/>
                <a:cs typeface="Courier New"/>
              </a:rPr>
              <a:t> </a:t>
            </a:r>
          </a:p>
          <a:p>
            <a:pPr marL="12700" marR="660400">
              <a:spcBef>
                <a:spcPts val="1395"/>
              </a:spcBef>
              <a:buClr>
                <a:schemeClr val="tx1"/>
              </a:buClr>
            </a:pPr>
            <a:r>
              <a:rPr lang="en-US" sz="2400" dirty="0">
                <a:solidFill>
                  <a:srgbClr val="FF0000"/>
                </a:solidFill>
                <a:latin typeface="Consolas"/>
                <a:cs typeface="Consolas"/>
              </a:rPr>
              <a:t>	min-width</a:t>
            </a:r>
            <a:r>
              <a:rPr lang="en-US" sz="2400" dirty="0">
                <a:solidFill>
                  <a:srgbClr val="0000FF"/>
                </a:solidFill>
                <a:latin typeface="Consolas"/>
                <a:cs typeface="Consolas"/>
              </a:rPr>
              <a:t>: 100px;</a:t>
            </a:r>
            <a:endParaRPr lang="en-US" sz="2400" dirty="0">
              <a:solidFill>
                <a:prstClr val="black"/>
              </a:solidFill>
              <a:latin typeface="Consolas" panose="020B0609020204030204" pitchFamily="49" charset="0"/>
              <a:cs typeface="Courier New"/>
            </a:endParaRPr>
          </a:p>
          <a:p>
            <a:pPr marL="12700" marR="660400">
              <a:spcBef>
                <a:spcPts val="1395"/>
              </a:spcBef>
              <a:buClr>
                <a:schemeClr val="tx1"/>
              </a:buClr>
            </a:pPr>
            <a:r>
              <a:rPr lang="en-US" sz="2400" dirty="0">
                <a:solidFill>
                  <a:prstClr val="black"/>
                </a:solidFill>
                <a:latin typeface="Consolas" panose="020B0609020204030204" pitchFamily="49" charset="0"/>
                <a:cs typeface="Courier New"/>
              </a:rPr>
              <a:t>	</a:t>
            </a:r>
            <a:r>
              <a:rPr lang="en-US" sz="2400" dirty="0">
                <a:solidFill>
                  <a:srgbClr val="FF0000"/>
                </a:solidFill>
                <a:latin typeface="Consolas"/>
                <a:cs typeface="Consolas"/>
              </a:rPr>
              <a:t>max-width</a:t>
            </a:r>
            <a:r>
              <a:rPr lang="en-US" sz="2400" dirty="0">
                <a:solidFill>
                  <a:srgbClr val="0000FF"/>
                </a:solidFill>
                <a:latin typeface="Consolas"/>
                <a:cs typeface="Consolas"/>
              </a:rPr>
              <a:t>: 500px; </a:t>
            </a:r>
          </a:p>
          <a:p>
            <a:pPr marL="12700" marR="660400">
              <a:spcBef>
                <a:spcPts val="1395"/>
              </a:spcBef>
              <a:buClr>
                <a:schemeClr val="tx1"/>
              </a:buClr>
            </a:pPr>
            <a:r>
              <a:rPr lang="en-US" sz="2400" dirty="0">
                <a:solidFill>
                  <a:srgbClr val="0000FF"/>
                </a:solidFill>
                <a:latin typeface="Consolas"/>
                <a:cs typeface="Consolas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4429925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216400" y="406400"/>
            <a:ext cx="4577080" cy="761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t>REVIEW: HTML</a:t>
            </a:r>
            <a:r>
              <a:rPr spc="-100"/>
              <a:t> </a:t>
            </a:r>
            <a:r>
              <a:t>CONTENT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71155" y="2814790"/>
            <a:ext cx="8965045" cy="60298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38810" indent="-548005">
              <a:lnSpc>
                <a:spcPct val="100000"/>
              </a:lnSpc>
              <a:buFont typeface="Symbol"/>
              <a:buChar char=""/>
              <a:tabLst>
                <a:tab pos="638810" algn="l"/>
                <a:tab pos="639445" algn="l"/>
              </a:tabLst>
            </a:pPr>
            <a:r>
              <a:rPr sz="3300" b="1" spc="-15">
                <a:solidFill>
                  <a:srgbClr val="5F5F5F"/>
                </a:solidFill>
                <a:latin typeface="Georgia"/>
                <a:cs typeface="Georgia"/>
              </a:rPr>
              <a:t>Headings </a:t>
            </a:r>
            <a:r>
              <a:rPr sz="3300" spc="-5">
                <a:solidFill>
                  <a:srgbClr val="5F5F5F"/>
                </a:solidFill>
                <a:latin typeface="Georgia"/>
                <a:cs typeface="Georgia"/>
              </a:rPr>
              <a:t>create </a:t>
            </a:r>
            <a:r>
              <a:rPr sz="3300">
                <a:solidFill>
                  <a:srgbClr val="5F5F5F"/>
                </a:solidFill>
                <a:latin typeface="Georgia"/>
                <a:cs typeface="Georgia"/>
              </a:rPr>
              <a:t>an</a:t>
            </a:r>
            <a:r>
              <a:rPr sz="3300" spc="-35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300" spc="-30">
                <a:solidFill>
                  <a:srgbClr val="5F5F5F"/>
                </a:solidFill>
                <a:latin typeface="Georgia"/>
                <a:cs typeface="Georgia"/>
              </a:rPr>
              <a:t>header/outline</a:t>
            </a:r>
            <a:endParaRPr sz="330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3300">
              <a:latin typeface="Consolas" panose="020B0609020204030204" pitchFamily="49" charset="0"/>
              <a:cs typeface="Times New Roman"/>
            </a:endParaRPr>
          </a:p>
          <a:p>
            <a:pPr marL="589280">
              <a:lnSpc>
                <a:spcPct val="100000"/>
              </a:lnSpc>
            </a:pPr>
            <a:r>
              <a:rPr sz="3300" spc="-5">
                <a:solidFill>
                  <a:srgbClr val="666666"/>
                </a:solidFill>
                <a:latin typeface="Consolas"/>
                <a:cs typeface="Consolas"/>
              </a:rPr>
              <a:t>&lt;</a:t>
            </a:r>
            <a:r>
              <a:rPr sz="3300" spc="-5">
                <a:solidFill>
                  <a:srgbClr val="7F007F"/>
                </a:solidFill>
                <a:latin typeface="Consolas"/>
                <a:cs typeface="Consolas"/>
              </a:rPr>
              <a:t>h1</a:t>
            </a:r>
            <a:r>
              <a:rPr sz="3300" spc="-5">
                <a:solidFill>
                  <a:srgbClr val="666666"/>
                </a:solidFill>
                <a:latin typeface="Consolas"/>
                <a:cs typeface="Consolas"/>
              </a:rPr>
              <a:t>&gt;</a:t>
            </a:r>
            <a:r>
              <a:rPr sz="3300" spc="-5">
                <a:solidFill>
                  <a:srgbClr val="666666"/>
                </a:solidFill>
                <a:latin typeface="Lora"/>
                <a:cs typeface="Lora"/>
              </a:rPr>
              <a:t>...</a:t>
            </a:r>
            <a:r>
              <a:rPr sz="3300" spc="-5">
                <a:solidFill>
                  <a:srgbClr val="666666"/>
                </a:solidFill>
                <a:latin typeface="Consolas"/>
                <a:cs typeface="Consolas"/>
              </a:rPr>
              <a:t>&lt;</a:t>
            </a:r>
            <a:r>
              <a:rPr sz="3300" spc="-5">
                <a:solidFill>
                  <a:srgbClr val="7F007F"/>
                </a:solidFill>
                <a:latin typeface="Consolas"/>
                <a:cs typeface="Consolas"/>
              </a:rPr>
              <a:t>h6</a:t>
            </a:r>
            <a:r>
              <a:rPr sz="3300" spc="-5">
                <a:solidFill>
                  <a:srgbClr val="666666"/>
                </a:solidFill>
                <a:latin typeface="Consolas"/>
                <a:cs typeface="Consolas"/>
              </a:rPr>
              <a:t>&gt;</a:t>
            </a:r>
            <a:endParaRPr sz="3300">
              <a:latin typeface="Consolas"/>
              <a:cs typeface="Consolas"/>
            </a:endParaRPr>
          </a:p>
          <a:p>
            <a:pPr marL="571500" indent="-541020">
              <a:lnSpc>
                <a:spcPct val="100000"/>
              </a:lnSpc>
              <a:spcBef>
                <a:spcPts val="3300"/>
              </a:spcBef>
              <a:buFont typeface="Symbol"/>
              <a:buChar char=""/>
              <a:tabLst>
                <a:tab pos="589280" algn="l"/>
                <a:tab pos="589915" algn="l"/>
              </a:tabLst>
            </a:pPr>
            <a:r>
              <a:rPr sz="3300" b="1">
                <a:solidFill>
                  <a:srgbClr val="5F5F5F"/>
                </a:solidFill>
                <a:latin typeface="Georgia"/>
                <a:cs typeface="Georgia"/>
              </a:rPr>
              <a:t>Paragraphs </a:t>
            </a:r>
            <a:r>
              <a:rPr sz="3300">
                <a:solidFill>
                  <a:srgbClr val="5F5F5F"/>
                </a:solidFill>
                <a:latin typeface="Georgia"/>
                <a:cs typeface="Georgia"/>
              </a:rPr>
              <a:t>and </a:t>
            </a:r>
            <a:r>
              <a:rPr sz="3300" b="1">
                <a:solidFill>
                  <a:srgbClr val="5F5F5F"/>
                </a:solidFill>
                <a:latin typeface="Georgia"/>
                <a:cs typeface="Georgia"/>
              </a:rPr>
              <a:t>lists </a:t>
            </a:r>
            <a:r>
              <a:rPr sz="3300" spc="-5">
                <a:solidFill>
                  <a:srgbClr val="5F5F5F"/>
                </a:solidFill>
                <a:latin typeface="Georgia"/>
                <a:cs typeface="Georgia"/>
              </a:rPr>
              <a:t>structure</a:t>
            </a:r>
            <a:r>
              <a:rPr sz="3300" spc="-25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300" spc="-5">
                <a:solidFill>
                  <a:srgbClr val="5F5F5F"/>
                </a:solidFill>
                <a:latin typeface="Georgia"/>
                <a:cs typeface="Georgia"/>
              </a:rPr>
              <a:t>text</a:t>
            </a:r>
            <a:endParaRPr sz="3300">
              <a:latin typeface="Georgia"/>
              <a:cs typeface="Georgia"/>
            </a:endParaRPr>
          </a:p>
          <a:p>
            <a:pPr marL="589280">
              <a:lnSpc>
                <a:spcPct val="100000"/>
              </a:lnSpc>
              <a:spcBef>
                <a:spcPts val="3300"/>
              </a:spcBef>
            </a:pPr>
            <a:r>
              <a:rPr sz="3300">
                <a:solidFill>
                  <a:srgbClr val="666666"/>
                </a:solidFill>
                <a:latin typeface="Consolas"/>
                <a:cs typeface="Consolas"/>
              </a:rPr>
              <a:t>&lt;</a:t>
            </a:r>
            <a:r>
              <a:rPr sz="3300">
                <a:solidFill>
                  <a:srgbClr val="7F007F"/>
                </a:solidFill>
                <a:latin typeface="Consolas"/>
                <a:cs typeface="Consolas"/>
              </a:rPr>
              <a:t>p</a:t>
            </a:r>
            <a:r>
              <a:rPr sz="3300">
                <a:solidFill>
                  <a:srgbClr val="666666"/>
                </a:solidFill>
                <a:latin typeface="Consolas"/>
                <a:cs typeface="Consolas"/>
              </a:rPr>
              <a:t>&gt;</a:t>
            </a:r>
            <a:endParaRPr sz="3300">
              <a:latin typeface="Consolas"/>
              <a:cs typeface="Consolas"/>
            </a:endParaRPr>
          </a:p>
          <a:p>
            <a:pPr marL="589280">
              <a:lnSpc>
                <a:spcPct val="100000"/>
              </a:lnSpc>
            </a:pPr>
            <a:r>
              <a:rPr sz="3300">
                <a:solidFill>
                  <a:srgbClr val="666666"/>
                </a:solidFill>
                <a:latin typeface="Consolas"/>
                <a:cs typeface="Consolas"/>
              </a:rPr>
              <a:t>&lt;</a:t>
            </a:r>
            <a:r>
              <a:rPr sz="3300">
                <a:solidFill>
                  <a:srgbClr val="7F007F"/>
                </a:solidFill>
                <a:latin typeface="Consolas"/>
                <a:cs typeface="Consolas"/>
              </a:rPr>
              <a:t>ul</a:t>
            </a:r>
            <a:r>
              <a:rPr sz="3300">
                <a:solidFill>
                  <a:srgbClr val="666666"/>
                </a:solidFill>
                <a:latin typeface="Consolas"/>
                <a:cs typeface="Consolas"/>
              </a:rPr>
              <a:t>&gt;</a:t>
            </a:r>
            <a:endParaRPr sz="3300">
              <a:latin typeface="Consolas"/>
              <a:cs typeface="Consolas"/>
            </a:endParaRPr>
          </a:p>
          <a:p>
            <a:pPr marL="589280">
              <a:lnSpc>
                <a:spcPct val="100000"/>
              </a:lnSpc>
            </a:pPr>
            <a:r>
              <a:rPr sz="3300">
                <a:solidFill>
                  <a:srgbClr val="666666"/>
                </a:solidFill>
                <a:latin typeface="Consolas"/>
                <a:cs typeface="Consolas"/>
              </a:rPr>
              <a:t>&lt;</a:t>
            </a:r>
            <a:r>
              <a:rPr sz="3300">
                <a:solidFill>
                  <a:srgbClr val="7F007F"/>
                </a:solidFill>
                <a:latin typeface="Consolas"/>
                <a:cs typeface="Consolas"/>
              </a:rPr>
              <a:t>ol</a:t>
            </a:r>
            <a:r>
              <a:rPr sz="3300">
                <a:solidFill>
                  <a:srgbClr val="666666"/>
                </a:solidFill>
                <a:latin typeface="Consolas"/>
                <a:cs typeface="Consolas"/>
              </a:rPr>
              <a:t>&gt;</a:t>
            </a:r>
            <a:endParaRPr sz="33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3300">
              <a:latin typeface="Times New Roman"/>
              <a:cs typeface="Times New Roman"/>
            </a:endParaRPr>
          </a:p>
          <a:p>
            <a:pPr marL="571500" marR="5080" indent="-558800">
              <a:lnSpc>
                <a:spcPct val="100000"/>
              </a:lnSpc>
              <a:buClr>
                <a:srgbClr val="5F5F5F"/>
              </a:buClr>
              <a:buFont typeface="Symbol"/>
              <a:buChar char=""/>
              <a:tabLst>
                <a:tab pos="570865" algn="l"/>
                <a:tab pos="571500" algn="l"/>
              </a:tabLst>
            </a:pPr>
            <a:r>
              <a:rPr sz="3300" b="1">
                <a:solidFill>
                  <a:srgbClr val="666666"/>
                </a:solidFill>
                <a:latin typeface="Georgia"/>
                <a:cs typeface="Georgia"/>
              </a:rPr>
              <a:t>Images</a:t>
            </a:r>
            <a:r>
              <a:rPr sz="3300" b="1" spc="-200">
                <a:solidFill>
                  <a:srgbClr val="666666"/>
                </a:solidFill>
                <a:latin typeface="Georgia"/>
                <a:cs typeface="Georgia"/>
              </a:rPr>
              <a:t> </a:t>
            </a:r>
            <a:r>
              <a:rPr sz="3300">
                <a:solidFill>
                  <a:srgbClr val="666666"/>
                </a:solidFill>
                <a:latin typeface="Georgia"/>
                <a:cs typeface="Georgia"/>
              </a:rPr>
              <a:t>and</a:t>
            </a:r>
            <a:r>
              <a:rPr sz="3300" spc="-150">
                <a:solidFill>
                  <a:srgbClr val="666666"/>
                </a:solidFill>
                <a:latin typeface="Georgia"/>
                <a:cs typeface="Georgia"/>
              </a:rPr>
              <a:t> </a:t>
            </a:r>
            <a:r>
              <a:rPr sz="3300" b="1">
                <a:solidFill>
                  <a:srgbClr val="666666"/>
                </a:solidFill>
                <a:latin typeface="Georgia"/>
                <a:cs typeface="Georgia"/>
              </a:rPr>
              <a:t>links</a:t>
            </a:r>
            <a:r>
              <a:rPr sz="3300" b="1" spc="-200">
                <a:solidFill>
                  <a:srgbClr val="666666"/>
                </a:solidFill>
                <a:latin typeface="Georgia"/>
                <a:cs typeface="Georgia"/>
              </a:rPr>
              <a:t> </a:t>
            </a:r>
            <a:r>
              <a:rPr sz="3300" spc="-5">
                <a:solidFill>
                  <a:srgbClr val="666666"/>
                </a:solidFill>
                <a:latin typeface="Georgia"/>
                <a:cs typeface="Georgia"/>
              </a:rPr>
              <a:t>both</a:t>
            </a:r>
            <a:r>
              <a:rPr sz="3300" spc="-20">
                <a:solidFill>
                  <a:srgbClr val="666666"/>
                </a:solidFill>
                <a:latin typeface="Georgia"/>
                <a:cs typeface="Georgia"/>
              </a:rPr>
              <a:t> </a:t>
            </a:r>
            <a:r>
              <a:rPr sz="3300">
                <a:solidFill>
                  <a:srgbClr val="666666"/>
                </a:solidFill>
                <a:latin typeface="Georgia"/>
                <a:cs typeface="Georgia"/>
              </a:rPr>
              <a:t>require</a:t>
            </a:r>
            <a:r>
              <a:rPr sz="3300" spc="-105">
                <a:solidFill>
                  <a:srgbClr val="666666"/>
                </a:solidFill>
                <a:latin typeface="Georgia"/>
                <a:cs typeface="Georgia"/>
              </a:rPr>
              <a:t> </a:t>
            </a:r>
            <a:r>
              <a:rPr sz="3300" b="1">
                <a:solidFill>
                  <a:srgbClr val="666666"/>
                </a:solidFill>
                <a:latin typeface="Georgia"/>
                <a:cs typeface="Georgia"/>
              </a:rPr>
              <a:t>attributes</a:t>
            </a:r>
            <a:r>
              <a:rPr sz="3300" b="1" spc="-150">
                <a:solidFill>
                  <a:srgbClr val="666666"/>
                </a:solidFill>
                <a:latin typeface="Georgia"/>
                <a:cs typeface="Georgia"/>
              </a:rPr>
              <a:t> </a:t>
            </a:r>
            <a:r>
              <a:rPr sz="3300" spc="-5">
                <a:solidFill>
                  <a:srgbClr val="666666"/>
                </a:solidFill>
                <a:latin typeface="Georgia"/>
                <a:cs typeface="Georgia"/>
              </a:rPr>
              <a:t>to  </a:t>
            </a:r>
            <a:r>
              <a:rPr sz="3300">
                <a:solidFill>
                  <a:srgbClr val="666666"/>
                </a:solidFill>
                <a:latin typeface="Georgia"/>
                <a:cs typeface="Georgia"/>
              </a:rPr>
              <a:t>work</a:t>
            </a:r>
            <a:endParaRPr sz="33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EA99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695700" y="406400"/>
            <a:ext cx="70739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lang="en-US" spc="-5" dirty="0"/>
              <a:t>Not all heroes wear capes</a:t>
            </a:r>
            <a:endParaRPr dirty="0"/>
          </a:p>
        </p:txBody>
      </p:sp>
      <p:sp>
        <p:nvSpPr>
          <p:cNvPr id="9" name="object 9"/>
          <p:cNvSpPr txBox="1"/>
          <p:nvPr/>
        </p:nvSpPr>
        <p:spPr>
          <a:xfrm>
            <a:off x="1384300" y="2390910"/>
            <a:ext cx="10604500" cy="2649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660400">
              <a:lnSpc>
                <a:spcPct val="121000"/>
              </a:lnSpc>
              <a:spcBef>
                <a:spcPts val="1395"/>
              </a:spcBef>
            </a:pPr>
            <a:r>
              <a:rPr lang="en-US" sz="32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A common use of </a:t>
            </a:r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background-image</a:t>
            </a:r>
            <a:r>
              <a:rPr lang="en-US" sz="3200" dirty="0">
                <a:solidFill>
                  <a:srgbClr val="FF0000"/>
                </a:solidFill>
                <a:latin typeface="Georgia" panose="02040502050405020303" pitchFamily="18" charset="0"/>
                <a:cs typeface="Consolas"/>
              </a:rPr>
              <a:t> </a:t>
            </a:r>
            <a:r>
              <a:rPr lang="en-US" sz="32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is to create a “hero” image with text overlaying it</a:t>
            </a:r>
          </a:p>
          <a:p>
            <a:pPr marL="12700" marR="660400">
              <a:lnSpc>
                <a:spcPct val="121000"/>
              </a:lnSpc>
              <a:spcBef>
                <a:spcPts val="1395"/>
              </a:spcBef>
            </a:pPr>
            <a:endParaRPr lang="en-US" sz="2800" spc="-35" dirty="0">
              <a:solidFill>
                <a:srgbClr val="5F5F5F"/>
              </a:solidFill>
              <a:latin typeface="Georgia" panose="02040502050405020303" pitchFamily="18" charset="0"/>
              <a:cs typeface="Consolas"/>
            </a:endParaRPr>
          </a:p>
          <a:p>
            <a:pPr marL="12700" marR="660400">
              <a:lnSpc>
                <a:spcPct val="121000"/>
              </a:lnSpc>
              <a:spcBef>
                <a:spcPts val="1395"/>
              </a:spcBef>
            </a:pPr>
            <a:endParaRPr lang="en-US" sz="3100" spc="-10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000" r="4926"/>
          <a:stretch/>
        </p:blipFill>
        <p:spPr>
          <a:xfrm>
            <a:off x="0" y="4495800"/>
            <a:ext cx="13004800" cy="437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84340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D4E13-1DC9-4863-BDA9-BA3D8C375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7AE969-6B48-412B-9367-B759FC924A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2068" y="0"/>
            <a:ext cx="13004800" cy="7548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90021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">
            <a:extLst>
              <a:ext uri="{FF2B5EF4-FFF2-40B4-BE49-F238E27FC236}">
                <a16:creationId xmlns:a16="http://schemas.microsoft.com/office/drawing/2014/main" id="{AA899955-A131-474C-8172-F41979444D5A}"/>
              </a:ext>
            </a:extLst>
          </p:cNvPr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EA99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object 2"/>
          <p:cNvSpPr txBox="1"/>
          <p:nvPr/>
        </p:nvSpPr>
        <p:spPr>
          <a:xfrm>
            <a:off x="4165600" y="5880100"/>
            <a:ext cx="4658995" cy="1181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295"/>
              </a:lnSpc>
              <a:tabLst>
                <a:tab pos="3015615" algn="l"/>
              </a:tabLst>
            </a:pPr>
            <a:r>
              <a:rPr sz="7800" b="1" dirty="0">
                <a:solidFill>
                  <a:srgbClr val="FFFFFF"/>
                </a:solidFill>
                <a:latin typeface="Bebas Neue Bold"/>
                <a:cs typeface="Bebas Neue Bold"/>
              </a:rPr>
              <a:t>PRACTICE	TIME!</a:t>
            </a:r>
            <a:endParaRPr sz="7800" dirty="0">
              <a:latin typeface="Bebas Neue Bold"/>
              <a:cs typeface="Bebas Neue Bold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245100" y="2705100"/>
            <a:ext cx="2514600" cy="25781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1831776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">
            <a:extLst>
              <a:ext uri="{FF2B5EF4-FFF2-40B4-BE49-F238E27FC236}">
                <a16:creationId xmlns:a16="http://schemas.microsoft.com/office/drawing/2014/main" id="{BB15BD7F-3A2A-4A81-9C10-D8A59C42F847}"/>
              </a:ext>
            </a:extLst>
          </p:cNvPr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EA99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object 2"/>
          <p:cNvSpPr txBox="1"/>
          <p:nvPr/>
        </p:nvSpPr>
        <p:spPr>
          <a:xfrm>
            <a:off x="1234655" y="2418842"/>
            <a:ext cx="10484485" cy="497059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260985">
              <a:lnSpc>
                <a:spcPct val="100000"/>
              </a:lnSpc>
              <a:tabLst>
                <a:tab pos="681355" algn="l"/>
                <a:tab pos="681990" algn="l"/>
              </a:tabLst>
            </a:pPr>
            <a:r>
              <a:rPr lang="en-US" sz="3300" spc="-5" dirty="0">
                <a:solidFill>
                  <a:srgbClr val="5F5F5F"/>
                </a:solidFill>
                <a:latin typeface="Georgia"/>
                <a:cs typeface="Georgia"/>
              </a:rPr>
              <a:t>Add a “hero image” to your site.</a:t>
            </a:r>
            <a:endParaRPr lang="en-US" sz="3200" spc="-5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469900" marR="260985" indent="-457200">
              <a:lnSpc>
                <a:spcPct val="100000"/>
              </a:lnSpc>
              <a:buFont typeface="Arial" panose="020B0604020202020204" pitchFamily="34" charset="0"/>
              <a:buChar char="•"/>
              <a:tabLst>
                <a:tab pos="681355" algn="l"/>
                <a:tab pos="681990" algn="l"/>
              </a:tabLst>
            </a:pPr>
            <a:endParaRPr lang="en-US" sz="3200" spc="-5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927100" marR="260985" lvl="1" indent="-457200">
              <a:buFont typeface="Arial" panose="020B0604020202020204" pitchFamily="34" charset="0"/>
              <a:buChar char="•"/>
              <a:tabLst>
                <a:tab pos="681355" algn="l"/>
                <a:tab pos="681990" algn="l"/>
              </a:tabLst>
            </a:pPr>
            <a:r>
              <a:rPr lang="en-US" sz="3200" spc="-5" dirty="0">
                <a:solidFill>
                  <a:srgbClr val="5F5F5F"/>
                </a:solidFill>
                <a:latin typeface="Georgia"/>
                <a:cs typeface="Georgia"/>
              </a:rPr>
              <a:t>Play around with a bunch of the background properties we learned to make your hero look pretty</a:t>
            </a:r>
          </a:p>
          <a:p>
            <a:pPr marL="927100" marR="260985" lvl="1" indent="-457200">
              <a:buFont typeface="Arial" panose="020B0604020202020204" pitchFamily="34" charset="0"/>
              <a:buChar char="•"/>
              <a:tabLst>
                <a:tab pos="681355" algn="l"/>
                <a:tab pos="681990" algn="l"/>
              </a:tabLst>
            </a:pPr>
            <a:endParaRPr lang="en-US" sz="3200" spc="-5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927100" marR="260985" lvl="1" indent="-457200">
              <a:buFont typeface="Arial" panose="020B0604020202020204" pitchFamily="34" charset="0"/>
              <a:buChar char="•"/>
              <a:tabLst>
                <a:tab pos="681355" algn="l"/>
                <a:tab pos="681990" algn="l"/>
              </a:tabLst>
            </a:pPr>
            <a:r>
              <a:rPr lang="en-US" sz="3200" spc="-5" dirty="0">
                <a:solidFill>
                  <a:srgbClr val="5F5F5F"/>
                </a:solidFill>
                <a:latin typeface="Georgia"/>
                <a:cs typeface="Georgia"/>
              </a:rPr>
              <a:t>Try setting a </a:t>
            </a:r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width </a:t>
            </a:r>
            <a:r>
              <a:rPr lang="en-US" sz="3200" spc="-5" dirty="0">
                <a:solidFill>
                  <a:srgbClr val="5F5F5F"/>
                </a:solidFill>
                <a:latin typeface="Georgia"/>
                <a:cs typeface="Georgia"/>
              </a:rPr>
              <a:t>and</a:t>
            </a:r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 height</a:t>
            </a:r>
            <a:r>
              <a:rPr lang="en-US" sz="3200" spc="-5" dirty="0">
                <a:solidFill>
                  <a:srgbClr val="5F5F5F"/>
                </a:solidFill>
                <a:latin typeface="Georgia"/>
                <a:cs typeface="Georgia"/>
              </a:rPr>
              <a:t>. What happens when you resize your browser window? Change to </a:t>
            </a:r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min-width </a:t>
            </a:r>
            <a:r>
              <a:rPr lang="en-US" sz="3200" spc="-5" dirty="0">
                <a:solidFill>
                  <a:srgbClr val="5F5F5F"/>
                </a:solidFill>
                <a:latin typeface="Georgia"/>
                <a:cs typeface="Georgia"/>
              </a:rPr>
              <a:t>– what changes?</a:t>
            </a:r>
            <a:endParaRPr lang="en-US" sz="3300" spc="-5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12700" marR="260985">
              <a:lnSpc>
                <a:spcPct val="100000"/>
              </a:lnSpc>
              <a:tabLst>
                <a:tab pos="681355" algn="l"/>
                <a:tab pos="681990" algn="l"/>
              </a:tabLst>
            </a:pPr>
            <a:endParaRPr lang="en-US" sz="3300" spc="-5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570865" marR="260985" indent="-558165">
              <a:lnSpc>
                <a:spcPct val="100000"/>
              </a:lnSpc>
              <a:buFont typeface="Symbol"/>
              <a:buChar char=""/>
              <a:tabLst>
                <a:tab pos="681355" algn="l"/>
                <a:tab pos="681990" algn="l"/>
              </a:tabLst>
            </a:pPr>
            <a:endParaRPr sz="3300" dirty="0">
              <a:latin typeface="Georgia"/>
              <a:cs typeface="Georgi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270500" y="399415"/>
            <a:ext cx="36703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lang="en-US" dirty="0"/>
              <a:t>Make a hero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3635648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67242" y="2291016"/>
            <a:ext cx="10040558" cy="6630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22300" indent="-609600">
              <a:lnSpc>
                <a:spcPct val="100000"/>
              </a:lnSpc>
              <a:buFont typeface="Symbol"/>
              <a:buChar char=""/>
              <a:tabLst>
                <a:tab pos="621665" algn="l"/>
                <a:tab pos="622300" algn="l"/>
              </a:tabLst>
            </a:pPr>
            <a:endParaRPr sz="3600" dirty="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5F5F5F"/>
              </a:buClr>
            </a:pPr>
            <a:r>
              <a:rPr lang="en-US" sz="3600" spc="-5" dirty="0">
                <a:solidFill>
                  <a:srgbClr val="5F5F5F"/>
                </a:solidFill>
                <a:latin typeface="Georgia"/>
                <a:cs typeface="Georgia"/>
              </a:rPr>
              <a:t>Before next week, edit </a:t>
            </a:r>
            <a:r>
              <a:rPr lang="en-US" sz="3600" b="1" spc="-5" dirty="0">
                <a:solidFill>
                  <a:srgbClr val="5F5F5F"/>
                </a:solidFill>
                <a:latin typeface="Georgia"/>
                <a:cs typeface="Georgia"/>
              </a:rPr>
              <a:t>about.html</a:t>
            </a: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5F5F5F"/>
              </a:buClr>
            </a:pPr>
            <a:endParaRPr lang="en-US" sz="3600" spc="-5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571500" indent="-571500">
              <a:lnSpc>
                <a:spcPct val="100000"/>
              </a:lnSpc>
              <a:spcBef>
                <a:spcPts val="5"/>
              </a:spcBef>
              <a:buClr>
                <a:srgbClr val="5F5F5F"/>
              </a:buClr>
              <a:buFont typeface="Arial" panose="020B0604020202020204" pitchFamily="34" charset="0"/>
              <a:buChar char="•"/>
            </a:pPr>
            <a:r>
              <a:rPr lang="en-US" sz="3200" spc="-5" dirty="0">
                <a:solidFill>
                  <a:srgbClr val="5F5F5F"/>
                </a:solidFill>
                <a:latin typeface="Georgia"/>
                <a:cs typeface="Georgia"/>
              </a:rPr>
              <a:t>Link to an external CSS file (consider using the styles.css file you created in class today)</a:t>
            </a:r>
          </a:p>
          <a:p>
            <a:pPr marL="571500" indent="-571500">
              <a:lnSpc>
                <a:spcPct val="100000"/>
              </a:lnSpc>
              <a:spcBef>
                <a:spcPts val="5"/>
              </a:spcBef>
              <a:buClr>
                <a:srgbClr val="5F5F5F"/>
              </a:buClr>
              <a:buFont typeface="Arial" panose="020B0604020202020204" pitchFamily="34" charset="0"/>
              <a:buChar char="•"/>
            </a:pPr>
            <a:endParaRPr lang="en-US" sz="3200" spc="-5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571500" indent="-571500">
              <a:lnSpc>
                <a:spcPct val="100000"/>
              </a:lnSpc>
              <a:spcBef>
                <a:spcPts val="5"/>
              </a:spcBef>
              <a:buClr>
                <a:srgbClr val="5F5F5F"/>
              </a:buClr>
              <a:buFont typeface="Arial" panose="020B0604020202020204" pitchFamily="34" charset="0"/>
              <a:buChar char="•"/>
            </a:pPr>
            <a:r>
              <a:rPr lang="en-US" sz="3200" spc="-5" dirty="0">
                <a:solidFill>
                  <a:srgbClr val="5F5F5F"/>
                </a:solidFill>
                <a:latin typeface="Georgia"/>
                <a:cs typeface="Georgia"/>
              </a:rPr>
              <a:t>Make a style “override” that is specific to this page</a:t>
            </a:r>
          </a:p>
          <a:p>
            <a:pPr marL="1028700" lvl="1" indent="-571500">
              <a:spcBef>
                <a:spcPts val="5"/>
              </a:spcBef>
              <a:buClr>
                <a:srgbClr val="5F5F5F"/>
              </a:buClr>
              <a:buFont typeface="Arial" panose="020B0604020202020204" pitchFamily="34" charset="0"/>
              <a:buChar char="•"/>
            </a:pPr>
            <a:r>
              <a:rPr lang="en-US" sz="2800" spc="-5" dirty="0">
                <a:solidFill>
                  <a:srgbClr val="5F5F5F"/>
                </a:solidFill>
                <a:latin typeface="Georgia"/>
                <a:cs typeface="Georgia"/>
              </a:rPr>
              <a:t>Either inline as an or in the page head</a:t>
            </a:r>
          </a:p>
          <a:p>
            <a:pPr>
              <a:lnSpc>
                <a:spcPct val="100000"/>
              </a:lnSpc>
              <a:spcBef>
                <a:spcPts val="50"/>
              </a:spcBef>
              <a:buClr>
                <a:srgbClr val="5F5F5F"/>
              </a:buClr>
            </a:pPr>
            <a:endParaRPr lang="en-US" sz="5800" dirty="0">
              <a:latin typeface="Times New Roman"/>
              <a:cs typeface="Times New Roman"/>
            </a:endParaRPr>
          </a:p>
          <a:p>
            <a:pPr marL="12700" marR="381635">
              <a:lnSpc>
                <a:spcPct val="100000"/>
              </a:lnSpc>
              <a:tabLst>
                <a:tab pos="621665" algn="l"/>
                <a:tab pos="622300" algn="l"/>
              </a:tabLst>
            </a:pPr>
            <a:r>
              <a:rPr lang="en-US" sz="3600" dirty="0">
                <a:solidFill>
                  <a:srgbClr val="5F5F5F"/>
                </a:solidFill>
                <a:latin typeface="Georgia"/>
                <a:cs typeface="Georgia"/>
              </a:rPr>
              <a:t>Email your HTML and CSS files to </a:t>
            </a:r>
            <a:r>
              <a:rPr lang="en-US" sz="3600" dirty="0">
                <a:solidFill>
                  <a:srgbClr val="5F5F5F"/>
                </a:solidFill>
                <a:latin typeface="Georgia"/>
                <a:cs typeface="Georgia"/>
                <a:hlinkClick r:id="rId2"/>
              </a:rPr>
              <a:t>beckjohnson@gmail.com</a:t>
            </a:r>
            <a:endParaRPr lang="en-US" sz="3600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622300" marR="381635" indent="-609600">
              <a:lnSpc>
                <a:spcPct val="100000"/>
              </a:lnSpc>
              <a:buFont typeface="Symbol"/>
              <a:buChar char=""/>
              <a:tabLst>
                <a:tab pos="621665" algn="l"/>
                <a:tab pos="622300" algn="l"/>
              </a:tabLst>
            </a:pPr>
            <a:endParaRPr lang="en-US" sz="3600" dirty="0">
              <a:solidFill>
                <a:srgbClr val="5F5F5F"/>
              </a:solidFill>
              <a:latin typeface="Georgia"/>
              <a:cs typeface="Georgi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156200" y="406400"/>
            <a:ext cx="2673985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dirty="0"/>
              <a:t>HOMEWORK</a:t>
            </a:r>
          </a:p>
        </p:txBody>
      </p:sp>
    </p:spTree>
    <p:extLst>
      <p:ext uri="{BB962C8B-B14F-4D97-AF65-F5344CB8AC3E}">
        <p14:creationId xmlns:p14="http://schemas.microsoft.com/office/powerpoint/2010/main" val="21365713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67243" y="2291016"/>
            <a:ext cx="7860030" cy="62981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22300" indent="-609600">
              <a:lnSpc>
                <a:spcPct val="100000"/>
              </a:lnSpc>
              <a:buFont typeface="Symbol"/>
              <a:buChar char=""/>
              <a:tabLst>
                <a:tab pos="621665" algn="l"/>
                <a:tab pos="622300" algn="l"/>
              </a:tabLst>
            </a:pPr>
            <a:r>
              <a:rPr sz="3600" spc="-5" dirty="0">
                <a:solidFill>
                  <a:srgbClr val="5F5F5F"/>
                </a:solidFill>
                <a:latin typeface="Georgia"/>
                <a:cs typeface="Georgia"/>
              </a:rPr>
              <a:t>Practice!</a:t>
            </a:r>
            <a:endParaRPr sz="3600" dirty="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lr>
                <a:srgbClr val="5F5F5F"/>
              </a:buClr>
              <a:buFont typeface="Symbol"/>
              <a:buChar char=""/>
            </a:pPr>
            <a:endParaRPr sz="5800" dirty="0">
              <a:latin typeface="Times New Roman"/>
              <a:cs typeface="Times New Roman"/>
            </a:endParaRPr>
          </a:p>
          <a:p>
            <a:pPr marL="622300" marR="381635" indent="-609600">
              <a:lnSpc>
                <a:spcPct val="100000"/>
              </a:lnSpc>
              <a:buFont typeface="Symbol"/>
              <a:buChar char=""/>
              <a:tabLst>
                <a:tab pos="621665" algn="l"/>
                <a:tab pos="622300" algn="l"/>
              </a:tabLst>
            </a:pPr>
            <a:r>
              <a:rPr sz="3600" dirty="0">
                <a:solidFill>
                  <a:srgbClr val="5F5F5F"/>
                </a:solidFill>
                <a:latin typeface="Georgia"/>
                <a:cs typeface="Georgia"/>
              </a:rPr>
              <a:t>Optional: </a:t>
            </a:r>
            <a:r>
              <a:rPr sz="3600" spc="-5" dirty="0">
                <a:solidFill>
                  <a:srgbClr val="5F5F5F"/>
                </a:solidFill>
                <a:latin typeface="Georgia"/>
                <a:cs typeface="Georgia"/>
              </a:rPr>
              <a:t>read chapters </a:t>
            </a:r>
            <a:r>
              <a:rPr sz="3600" dirty="0">
                <a:solidFill>
                  <a:srgbClr val="5F5F5F"/>
                </a:solidFill>
                <a:latin typeface="Georgia"/>
                <a:cs typeface="Georgia"/>
              </a:rPr>
              <a:t>10-12</a:t>
            </a:r>
            <a:r>
              <a:rPr sz="3600" spc="-50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600" dirty="0">
                <a:solidFill>
                  <a:srgbClr val="5F5F5F"/>
                </a:solidFill>
                <a:latin typeface="Georgia"/>
                <a:cs typeface="Georgia"/>
              </a:rPr>
              <a:t>and  </a:t>
            </a:r>
            <a:r>
              <a:rPr sz="3600" spc="-5" dirty="0">
                <a:solidFill>
                  <a:srgbClr val="5F5F5F"/>
                </a:solidFill>
                <a:latin typeface="Georgia"/>
                <a:cs typeface="Georgia"/>
              </a:rPr>
              <a:t>chapter </a:t>
            </a:r>
            <a:r>
              <a:rPr sz="3600" dirty="0">
                <a:solidFill>
                  <a:srgbClr val="5F5F5F"/>
                </a:solidFill>
                <a:latin typeface="Georgia"/>
                <a:cs typeface="Georgia"/>
              </a:rPr>
              <a:t>16 </a:t>
            </a:r>
            <a:r>
              <a:rPr sz="3600" spc="-5" dirty="0">
                <a:solidFill>
                  <a:srgbClr val="5F5F5F"/>
                </a:solidFill>
                <a:latin typeface="Georgia"/>
                <a:cs typeface="Georgia"/>
              </a:rPr>
              <a:t>of </a:t>
            </a:r>
            <a:r>
              <a:rPr sz="3600" dirty="0">
                <a:solidFill>
                  <a:srgbClr val="5F5F5F"/>
                </a:solidFill>
                <a:latin typeface="Georgia"/>
                <a:cs typeface="Georgia"/>
              </a:rPr>
              <a:t>HTML and CSS:  </a:t>
            </a:r>
            <a:r>
              <a:rPr sz="3600" spc="-5" dirty="0">
                <a:solidFill>
                  <a:srgbClr val="5F5F5F"/>
                </a:solidFill>
                <a:latin typeface="Georgia"/>
                <a:cs typeface="Georgia"/>
              </a:rPr>
              <a:t>Design </a:t>
            </a:r>
            <a:r>
              <a:rPr sz="3600" dirty="0">
                <a:solidFill>
                  <a:srgbClr val="5F5F5F"/>
                </a:solidFill>
                <a:latin typeface="Georgia"/>
                <a:cs typeface="Georgia"/>
              </a:rPr>
              <a:t>and </a:t>
            </a:r>
            <a:r>
              <a:rPr sz="3600" spc="-5" dirty="0">
                <a:solidFill>
                  <a:srgbClr val="5F5F5F"/>
                </a:solidFill>
                <a:latin typeface="Georgia"/>
                <a:cs typeface="Georgia"/>
              </a:rPr>
              <a:t>Build</a:t>
            </a:r>
            <a:r>
              <a:rPr sz="3600" spc="-20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600" spc="-5" dirty="0">
                <a:solidFill>
                  <a:srgbClr val="5F5F5F"/>
                </a:solidFill>
                <a:latin typeface="Georgia"/>
                <a:cs typeface="Georgia"/>
              </a:rPr>
              <a:t>Websites</a:t>
            </a:r>
            <a:endParaRPr lang="en-US" sz="3600" spc="-5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622300" marR="381635" indent="-609600">
              <a:lnSpc>
                <a:spcPct val="100000"/>
              </a:lnSpc>
              <a:buFont typeface="Symbol"/>
              <a:buChar char=""/>
              <a:tabLst>
                <a:tab pos="621665" algn="l"/>
                <a:tab pos="622300" algn="l"/>
              </a:tabLst>
            </a:pPr>
            <a:endParaRPr sz="3600" dirty="0">
              <a:latin typeface="Georgia"/>
              <a:cs typeface="Georgia"/>
            </a:endParaRPr>
          </a:p>
          <a:p>
            <a:pPr marL="622300" marR="5080" indent="-609600">
              <a:lnSpc>
                <a:spcPct val="100800"/>
              </a:lnSpc>
              <a:spcBef>
                <a:spcPts val="2965"/>
              </a:spcBef>
              <a:buFont typeface="Symbol"/>
              <a:buChar char=""/>
              <a:tabLst>
                <a:tab pos="621665" algn="l"/>
                <a:tab pos="622300" algn="l"/>
              </a:tabLst>
            </a:pPr>
            <a:r>
              <a:rPr sz="3600" spc="-5" dirty="0">
                <a:solidFill>
                  <a:srgbClr val="5F5F5F"/>
                </a:solidFill>
                <a:latin typeface="Georgia"/>
                <a:cs typeface="Georgia"/>
              </a:rPr>
              <a:t>Check out the </a:t>
            </a:r>
            <a:r>
              <a:rPr sz="3600" dirty="0">
                <a:solidFill>
                  <a:srgbClr val="5F5F5F"/>
                </a:solidFill>
                <a:latin typeface="Georgia"/>
                <a:cs typeface="Georgia"/>
              </a:rPr>
              <a:t>CSS Zen Garden for  inspiration on </a:t>
            </a:r>
            <a:r>
              <a:rPr sz="3600" spc="-5" dirty="0">
                <a:solidFill>
                  <a:srgbClr val="5F5F5F"/>
                </a:solidFill>
                <a:latin typeface="Georgia"/>
                <a:cs typeface="Georgia"/>
              </a:rPr>
              <a:t>how simply</a:t>
            </a:r>
            <a:r>
              <a:rPr sz="3600" spc="-75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600" dirty="0">
                <a:solidFill>
                  <a:srgbClr val="5F5F5F"/>
                </a:solidFill>
                <a:latin typeface="Georgia"/>
                <a:cs typeface="Georgia"/>
              </a:rPr>
              <a:t>changing  CSS can </a:t>
            </a:r>
            <a:r>
              <a:rPr sz="3600" spc="-5" dirty="0">
                <a:solidFill>
                  <a:srgbClr val="5F5F5F"/>
                </a:solidFill>
                <a:latin typeface="Georgia"/>
                <a:cs typeface="Georgia"/>
              </a:rPr>
              <a:t>change the entire </a:t>
            </a:r>
            <a:r>
              <a:rPr sz="3600" dirty="0">
                <a:solidFill>
                  <a:srgbClr val="5F5F5F"/>
                </a:solidFill>
                <a:latin typeface="Georgia"/>
                <a:cs typeface="Georgia"/>
              </a:rPr>
              <a:t>look and  </a:t>
            </a:r>
            <a:r>
              <a:rPr sz="3600" spc="-5" dirty="0">
                <a:solidFill>
                  <a:srgbClr val="5F5F5F"/>
                </a:solidFill>
                <a:latin typeface="Georgia"/>
                <a:cs typeface="Georgia"/>
              </a:rPr>
              <a:t>feel of </a:t>
            </a:r>
            <a:r>
              <a:rPr sz="3600" dirty="0">
                <a:solidFill>
                  <a:srgbClr val="5F5F5F"/>
                </a:solidFill>
                <a:latin typeface="Georgia"/>
                <a:cs typeface="Georgia"/>
              </a:rPr>
              <a:t>a</a:t>
            </a:r>
            <a:r>
              <a:rPr sz="3600" spc="-65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600" spc="-5" dirty="0">
                <a:solidFill>
                  <a:srgbClr val="5F5F5F"/>
                </a:solidFill>
                <a:latin typeface="Georgia"/>
                <a:cs typeface="Georgia"/>
              </a:rPr>
              <a:t>page</a:t>
            </a:r>
            <a:endParaRPr sz="3600" dirty="0">
              <a:latin typeface="Georgia"/>
              <a:cs typeface="Georgi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156200" y="406400"/>
            <a:ext cx="2673985" cy="761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t>“HOMEWORK”</a:t>
            </a:r>
          </a:p>
        </p:txBody>
      </p:sp>
      <p:sp>
        <p:nvSpPr>
          <p:cNvPr id="4" name="object 4"/>
          <p:cNvSpPr>
            <a:spLocks noChangeAspect="1"/>
          </p:cNvSpPr>
          <p:nvPr/>
        </p:nvSpPr>
        <p:spPr>
          <a:xfrm>
            <a:off x="9550400" y="2971800"/>
            <a:ext cx="2075943" cy="26156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406400"/>
            <a:ext cx="130048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ts val="5995"/>
              </a:lnSpc>
            </a:pPr>
            <a:r>
              <a:rPr lang="en-US"/>
              <a:t>Review: </a:t>
            </a:r>
            <a:r>
              <a:t>IMAGES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889594" y="4379518"/>
            <a:ext cx="8669655" cy="355481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47040" indent="-434340">
              <a:lnSpc>
                <a:spcPct val="100000"/>
              </a:lnSpc>
              <a:buSzPct val="75000"/>
              <a:buFont typeface="Lora"/>
              <a:buChar char="•"/>
              <a:tabLst>
                <a:tab pos="447040" algn="l"/>
                <a:tab pos="447675" algn="l"/>
              </a:tabLst>
            </a:pPr>
            <a:r>
              <a:rPr sz="3200" spc="-5" dirty="0">
                <a:solidFill>
                  <a:srgbClr val="5F5F5F"/>
                </a:solidFill>
                <a:latin typeface="Georgia"/>
                <a:cs typeface="Georgia"/>
              </a:rPr>
              <a:t>Does </a:t>
            </a:r>
            <a:r>
              <a:rPr sz="3200" dirty="0">
                <a:solidFill>
                  <a:srgbClr val="5F5F5F"/>
                </a:solidFill>
                <a:latin typeface="Georgia"/>
                <a:cs typeface="Georgia"/>
              </a:rPr>
              <a:t>not have a </a:t>
            </a:r>
            <a:r>
              <a:rPr sz="3200" spc="-5" dirty="0">
                <a:solidFill>
                  <a:srgbClr val="5F5F5F"/>
                </a:solidFill>
                <a:latin typeface="Georgia"/>
                <a:cs typeface="Georgia"/>
              </a:rPr>
              <a:t>closing</a:t>
            </a:r>
            <a:r>
              <a:rPr sz="3200" spc="-55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200" spc="-5" dirty="0">
                <a:solidFill>
                  <a:srgbClr val="5F5F5F"/>
                </a:solidFill>
                <a:latin typeface="Georgia"/>
                <a:cs typeface="Georgia"/>
              </a:rPr>
              <a:t>tag</a:t>
            </a:r>
            <a:r>
              <a:rPr lang="en-US" sz="3200" spc="-5" dirty="0">
                <a:solidFill>
                  <a:srgbClr val="5F5F5F"/>
                </a:solidFill>
                <a:latin typeface="Georgia"/>
                <a:cs typeface="Georgia"/>
              </a:rPr>
              <a:t> (“self-closing”)</a:t>
            </a:r>
            <a:endParaRPr sz="3200" dirty="0">
              <a:latin typeface="Georgia"/>
              <a:cs typeface="Georgia"/>
            </a:endParaRPr>
          </a:p>
          <a:p>
            <a:pPr marL="447040" indent="-434340">
              <a:lnSpc>
                <a:spcPct val="100000"/>
              </a:lnSpc>
              <a:spcBef>
                <a:spcPts val="3300"/>
              </a:spcBef>
              <a:buSzPct val="75000"/>
              <a:buFont typeface="Lora"/>
              <a:buChar char="•"/>
              <a:tabLst>
                <a:tab pos="447040" algn="l"/>
                <a:tab pos="447675" algn="l"/>
              </a:tabLst>
            </a:pPr>
            <a:r>
              <a:rPr sz="3200" dirty="0">
                <a:solidFill>
                  <a:srgbClr val="5F5F5F"/>
                </a:solidFill>
                <a:latin typeface="Georgia"/>
                <a:cs typeface="Georgia"/>
              </a:rPr>
              <a:t>Two required</a:t>
            </a:r>
            <a:r>
              <a:rPr sz="3200" spc="-135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000" dirty="0">
                <a:solidFill>
                  <a:srgbClr val="FF0000"/>
                </a:solidFill>
                <a:latin typeface="Consolas"/>
                <a:cs typeface="Consolas"/>
              </a:rPr>
              <a:t>attributes</a:t>
            </a:r>
            <a:r>
              <a:rPr sz="3200" spc="-15" dirty="0">
                <a:solidFill>
                  <a:srgbClr val="5F5F5F"/>
                </a:solidFill>
                <a:latin typeface="Georgia"/>
                <a:cs typeface="Georgia"/>
              </a:rPr>
              <a:t>:</a:t>
            </a:r>
            <a:endParaRPr sz="3200" dirty="0">
              <a:latin typeface="Georgia"/>
              <a:cs typeface="Georgia"/>
            </a:endParaRPr>
          </a:p>
          <a:p>
            <a:pPr marL="891540" lvl="1" indent="-434340">
              <a:lnSpc>
                <a:spcPct val="150000"/>
              </a:lnSpc>
              <a:spcBef>
                <a:spcPts val="3300"/>
              </a:spcBef>
              <a:buSzPct val="75000"/>
              <a:buFont typeface="Lora"/>
              <a:buChar char="•"/>
              <a:tabLst>
                <a:tab pos="891540" algn="l"/>
                <a:tab pos="892175" algn="l"/>
              </a:tabLst>
            </a:pPr>
            <a:r>
              <a:rPr sz="3200" b="1" spc="-5" dirty="0" err="1">
                <a:solidFill>
                  <a:srgbClr val="5F5F5F"/>
                </a:solidFill>
                <a:latin typeface="Georgia"/>
                <a:cs typeface="Georgia"/>
              </a:rPr>
              <a:t>src</a:t>
            </a:r>
            <a:r>
              <a:rPr sz="3200" b="1" spc="-5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200" spc="-5" dirty="0">
                <a:solidFill>
                  <a:srgbClr val="5F5F5F"/>
                </a:solidFill>
                <a:latin typeface="Georgia"/>
                <a:cs typeface="Georgia"/>
              </a:rPr>
              <a:t>is where the </a:t>
            </a:r>
            <a:r>
              <a:rPr sz="3200" spc="25" dirty="0">
                <a:solidFill>
                  <a:srgbClr val="5F5F5F"/>
                </a:solidFill>
                <a:latin typeface="Georgia"/>
                <a:cs typeface="Georgia"/>
              </a:rPr>
              <a:t>file </a:t>
            </a:r>
            <a:r>
              <a:rPr sz="3200" spc="-5" dirty="0">
                <a:solidFill>
                  <a:srgbClr val="5F5F5F"/>
                </a:solidFill>
                <a:latin typeface="Georgia"/>
                <a:cs typeface="Georgia"/>
              </a:rPr>
              <a:t>lives (local </a:t>
            </a:r>
            <a:r>
              <a:rPr sz="3200" dirty="0">
                <a:solidFill>
                  <a:srgbClr val="5F5F5F"/>
                </a:solidFill>
                <a:latin typeface="Georgia"/>
                <a:cs typeface="Georgia"/>
              </a:rPr>
              <a:t>or</a:t>
            </a:r>
            <a:r>
              <a:rPr sz="3200" spc="-30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200" spc="-5" dirty="0">
                <a:solidFill>
                  <a:srgbClr val="5F5F5F"/>
                </a:solidFill>
                <a:latin typeface="Georgia"/>
                <a:cs typeface="Georgia"/>
              </a:rPr>
              <a:t>external)</a:t>
            </a:r>
            <a:endParaRPr sz="3850" dirty="0">
              <a:latin typeface="Times New Roman"/>
              <a:cs typeface="Times New Roman"/>
            </a:endParaRPr>
          </a:p>
          <a:p>
            <a:pPr marL="891540" marR="407670" lvl="1" indent="-434340">
              <a:buSzPct val="75000"/>
              <a:buFont typeface="Lora"/>
              <a:buChar char="•"/>
              <a:tabLst>
                <a:tab pos="891540" algn="l"/>
                <a:tab pos="892175" algn="l"/>
              </a:tabLst>
            </a:pPr>
            <a:r>
              <a:rPr sz="3200" b="1" spc="-5" dirty="0">
                <a:solidFill>
                  <a:srgbClr val="5F5F5F"/>
                </a:solidFill>
                <a:latin typeface="Georgia"/>
                <a:cs typeface="Georgia"/>
              </a:rPr>
              <a:t>alt </a:t>
            </a:r>
            <a:r>
              <a:rPr sz="3200" spc="-5" dirty="0">
                <a:solidFill>
                  <a:srgbClr val="5F5F5F"/>
                </a:solidFill>
                <a:latin typeface="Georgia"/>
                <a:cs typeface="Georgia"/>
              </a:rPr>
              <a:t>is </a:t>
            </a:r>
            <a:r>
              <a:rPr sz="3200" dirty="0">
                <a:solidFill>
                  <a:srgbClr val="5F5F5F"/>
                </a:solidFill>
                <a:latin typeface="Georgia"/>
                <a:cs typeface="Georgia"/>
              </a:rPr>
              <a:t>a </a:t>
            </a:r>
            <a:r>
              <a:rPr sz="3200" spc="-5" dirty="0">
                <a:solidFill>
                  <a:srgbClr val="5F5F5F"/>
                </a:solidFill>
                <a:latin typeface="Georgia"/>
                <a:cs typeface="Georgia"/>
              </a:rPr>
              <a:t>description of the image </a:t>
            </a:r>
            <a:r>
              <a:rPr sz="3200" spc="-20" dirty="0">
                <a:solidFill>
                  <a:srgbClr val="5F5F5F"/>
                </a:solidFill>
                <a:latin typeface="Georgia"/>
                <a:cs typeface="Georgia"/>
              </a:rPr>
              <a:t>(used </a:t>
            </a:r>
            <a:r>
              <a:rPr sz="3200" dirty="0">
                <a:solidFill>
                  <a:srgbClr val="5F5F5F"/>
                </a:solidFill>
                <a:latin typeface="Georgia"/>
                <a:cs typeface="Georgia"/>
              </a:rPr>
              <a:t>for  </a:t>
            </a:r>
            <a:r>
              <a:rPr sz="3200" spc="-5" dirty="0">
                <a:solidFill>
                  <a:srgbClr val="5F5F5F"/>
                </a:solidFill>
                <a:latin typeface="Georgia"/>
                <a:cs typeface="Georgia"/>
              </a:rPr>
              <a:t>screen </a:t>
            </a:r>
            <a:r>
              <a:rPr sz="3200" dirty="0">
                <a:solidFill>
                  <a:srgbClr val="5F5F5F"/>
                </a:solidFill>
                <a:latin typeface="Georgia"/>
                <a:cs typeface="Georgia"/>
              </a:rPr>
              <a:t>readers, search </a:t>
            </a:r>
            <a:r>
              <a:rPr sz="3200" spc="5" dirty="0">
                <a:solidFill>
                  <a:srgbClr val="5F5F5F"/>
                </a:solidFill>
                <a:latin typeface="Georgia"/>
                <a:cs typeface="Georgia"/>
              </a:rPr>
              <a:t>engines,</a:t>
            </a:r>
            <a:r>
              <a:rPr sz="3200" spc="-30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200" spc="-5" dirty="0">
                <a:solidFill>
                  <a:srgbClr val="5F5F5F"/>
                </a:solidFill>
                <a:latin typeface="Georgia"/>
                <a:cs typeface="Georgia"/>
              </a:rPr>
              <a:t>etc</a:t>
            </a:r>
            <a:r>
              <a:rPr lang="en-US" sz="3200" spc="-5" dirty="0">
                <a:solidFill>
                  <a:srgbClr val="5F5F5F"/>
                </a:solidFill>
                <a:latin typeface="Georgia"/>
                <a:cs typeface="Georgia"/>
              </a:rPr>
              <a:t>.</a:t>
            </a:r>
            <a:r>
              <a:rPr sz="3200" spc="-5" dirty="0">
                <a:solidFill>
                  <a:srgbClr val="5F5F5F"/>
                </a:solidFill>
                <a:latin typeface="Georgia"/>
                <a:cs typeface="Georgia"/>
              </a:rPr>
              <a:t>)</a:t>
            </a:r>
            <a:endParaRPr sz="3200" dirty="0">
              <a:latin typeface="Georgia"/>
              <a:cs typeface="Georg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701800" y="2756706"/>
            <a:ext cx="10504805" cy="4616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000">
                <a:solidFill>
                  <a:srgbClr val="0000FF"/>
                </a:solidFill>
                <a:latin typeface="Consolas"/>
                <a:cs typeface="Consolas"/>
              </a:rPr>
              <a:t>&lt;</a:t>
            </a:r>
            <a:r>
              <a:rPr sz="3000">
                <a:solidFill>
                  <a:srgbClr val="7F007F"/>
                </a:solidFill>
                <a:latin typeface="Consolas"/>
                <a:cs typeface="Consolas"/>
              </a:rPr>
              <a:t>img </a:t>
            </a:r>
            <a:r>
              <a:rPr sz="3000">
                <a:solidFill>
                  <a:srgbClr val="FF0000"/>
                </a:solidFill>
                <a:latin typeface="Consolas"/>
                <a:cs typeface="Consolas"/>
              </a:rPr>
              <a:t>src</a:t>
            </a:r>
            <a:r>
              <a:rPr sz="3000">
                <a:solidFill>
                  <a:srgbClr val="0000FF"/>
                </a:solidFill>
                <a:latin typeface="Consolas"/>
                <a:cs typeface="Consolas"/>
              </a:rPr>
              <a:t>="kitten.jpg" </a:t>
            </a:r>
            <a:r>
              <a:rPr sz="3000">
                <a:solidFill>
                  <a:srgbClr val="FF0000"/>
                </a:solidFill>
                <a:latin typeface="Consolas"/>
                <a:cs typeface="Consolas"/>
              </a:rPr>
              <a:t>alt</a:t>
            </a:r>
            <a:r>
              <a:rPr sz="3000">
                <a:solidFill>
                  <a:srgbClr val="0000FF"/>
                </a:solidFill>
                <a:latin typeface="Consolas"/>
                <a:cs typeface="Consolas"/>
              </a:rPr>
              <a:t>="</a:t>
            </a:r>
            <a:r>
              <a:rPr lang="en-US" sz="3000">
                <a:solidFill>
                  <a:srgbClr val="0000FF"/>
                </a:solidFill>
                <a:latin typeface="Consolas"/>
                <a:cs typeface="Consolas"/>
              </a:rPr>
              <a:t>Cute</a:t>
            </a:r>
            <a:r>
              <a:rPr sz="3000">
                <a:solidFill>
                  <a:srgbClr val="0000FF"/>
                </a:solidFill>
                <a:latin typeface="Consolas"/>
                <a:cs typeface="Consolas"/>
              </a:rPr>
              <a:t> kitten"</a:t>
            </a:r>
            <a:r>
              <a:rPr sz="3000" spc="-75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3000">
                <a:solidFill>
                  <a:srgbClr val="0000FF"/>
                </a:solidFill>
                <a:latin typeface="Consolas"/>
                <a:cs typeface="Consolas"/>
              </a:rPr>
              <a:t>/&gt;</a:t>
            </a:r>
            <a:endParaRPr sz="30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32" y="381000"/>
            <a:ext cx="13002768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ts val="5995"/>
              </a:lnSpc>
            </a:pPr>
            <a:r>
              <a:rPr lang="en-US"/>
              <a:t>Review: </a:t>
            </a:r>
            <a:r>
              <a:t>Lin</a:t>
            </a:r>
            <a:r>
              <a:rPr spc="-25"/>
              <a:t>k</a:t>
            </a:r>
            <a:r>
              <a:t>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890141" y="3991584"/>
            <a:ext cx="8533765" cy="310764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47040" indent="-434340">
              <a:lnSpc>
                <a:spcPct val="100000"/>
              </a:lnSpc>
              <a:buSzPct val="66666"/>
              <a:buFont typeface="Lora"/>
              <a:buChar char="•"/>
              <a:tabLst>
                <a:tab pos="447040" algn="l"/>
                <a:tab pos="447675" algn="l"/>
              </a:tabLst>
            </a:pPr>
            <a:r>
              <a:rPr sz="3600" spc="-5" dirty="0">
                <a:solidFill>
                  <a:srgbClr val="5F5F5F"/>
                </a:solidFill>
                <a:latin typeface="Georgia"/>
                <a:cs typeface="Georgia"/>
              </a:rPr>
              <a:t>Creates </a:t>
            </a:r>
            <a:r>
              <a:rPr sz="3600" dirty="0">
                <a:solidFill>
                  <a:srgbClr val="5F5F5F"/>
                </a:solidFill>
                <a:latin typeface="Georgia"/>
                <a:cs typeface="Georgia"/>
              </a:rPr>
              <a:t>a link </a:t>
            </a:r>
            <a:r>
              <a:rPr sz="3600" spc="-5" dirty="0">
                <a:solidFill>
                  <a:srgbClr val="5F5F5F"/>
                </a:solidFill>
                <a:latin typeface="Georgia"/>
                <a:cs typeface="Georgia"/>
              </a:rPr>
              <a:t>to other pages </a:t>
            </a:r>
            <a:r>
              <a:rPr sz="3600" dirty="0">
                <a:solidFill>
                  <a:srgbClr val="5F5F5F"/>
                </a:solidFill>
                <a:latin typeface="Georgia"/>
                <a:cs typeface="Georgia"/>
              </a:rPr>
              <a:t>or</a:t>
            </a:r>
            <a:r>
              <a:rPr sz="3600" spc="30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600" spc="-5" dirty="0">
                <a:solidFill>
                  <a:srgbClr val="5F5F5F"/>
                </a:solidFill>
                <a:latin typeface="Georgia"/>
                <a:cs typeface="Georgia"/>
              </a:rPr>
              <a:t>websites</a:t>
            </a:r>
            <a:endParaRPr sz="3600" dirty="0">
              <a:latin typeface="Georgia"/>
              <a:cs typeface="Georgia"/>
            </a:endParaRPr>
          </a:p>
          <a:p>
            <a:pPr marL="447040" marR="224154" indent="-434340">
              <a:lnSpc>
                <a:spcPct val="128400"/>
              </a:lnSpc>
              <a:spcBef>
                <a:spcPts val="1940"/>
              </a:spcBef>
              <a:buSzPct val="66666"/>
              <a:buFont typeface="Lora"/>
              <a:buChar char="•"/>
              <a:tabLst>
                <a:tab pos="447040" algn="l"/>
                <a:tab pos="447675" algn="l"/>
              </a:tabLst>
            </a:pPr>
            <a:r>
              <a:rPr sz="3600" dirty="0">
                <a:solidFill>
                  <a:srgbClr val="5F5F5F"/>
                </a:solidFill>
                <a:latin typeface="Georgia"/>
                <a:cs typeface="Georgia"/>
              </a:rPr>
              <a:t>The </a:t>
            </a:r>
            <a:r>
              <a:rPr sz="3600" dirty="0" err="1">
                <a:solidFill>
                  <a:srgbClr val="FF0000"/>
                </a:solidFill>
                <a:latin typeface="Consolas"/>
                <a:cs typeface="Consolas"/>
              </a:rPr>
              <a:t>href</a:t>
            </a:r>
            <a:r>
              <a:rPr lang="en-US" sz="3600" spc="-5" dirty="0">
                <a:solidFill>
                  <a:srgbClr val="5F5F5F"/>
                </a:solidFill>
                <a:latin typeface="Georgia"/>
                <a:cs typeface="Georgia"/>
              </a:rPr>
              <a:t> a</a:t>
            </a:r>
            <a:r>
              <a:rPr sz="3600" spc="-5" dirty="0">
                <a:solidFill>
                  <a:srgbClr val="5F5F5F"/>
                </a:solidFill>
                <a:latin typeface="Georgia"/>
                <a:cs typeface="Georgia"/>
              </a:rPr>
              <a:t>ttribute says where the </a:t>
            </a:r>
            <a:r>
              <a:rPr sz="3600" dirty="0">
                <a:solidFill>
                  <a:srgbClr val="5F5F5F"/>
                </a:solidFill>
                <a:latin typeface="Georgia"/>
                <a:cs typeface="Georgia"/>
              </a:rPr>
              <a:t>link  </a:t>
            </a:r>
            <a:r>
              <a:rPr sz="3600" spc="-5" dirty="0">
                <a:solidFill>
                  <a:srgbClr val="5F5F5F"/>
                </a:solidFill>
                <a:latin typeface="Georgia"/>
                <a:cs typeface="Georgia"/>
              </a:rPr>
              <a:t>should</a:t>
            </a:r>
            <a:r>
              <a:rPr sz="3600" spc="-55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600" spc="-5" dirty="0">
                <a:solidFill>
                  <a:srgbClr val="5F5F5F"/>
                </a:solidFill>
                <a:latin typeface="Georgia"/>
                <a:cs typeface="Georgia"/>
              </a:rPr>
              <a:t>go</a:t>
            </a:r>
            <a:endParaRPr lang="en-US" sz="3600" spc="-5" dirty="0">
              <a:latin typeface="Georgia"/>
              <a:cs typeface="Georgia"/>
            </a:endParaRPr>
          </a:p>
          <a:p>
            <a:pPr marL="447040" marR="224154" indent="-434340">
              <a:lnSpc>
                <a:spcPct val="128400"/>
              </a:lnSpc>
              <a:spcBef>
                <a:spcPts val="1940"/>
              </a:spcBef>
              <a:buSzPct val="66666"/>
              <a:buFont typeface="Lora"/>
              <a:buChar char="•"/>
              <a:tabLst>
                <a:tab pos="447040" algn="l"/>
                <a:tab pos="447675" algn="l"/>
              </a:tabLst>
            </a:pPr>
            <a:r>
              <a:rPr sz="3600" dirty="0">
                <a:solidFill>
                  <a:srgbClr val="5F5F5F"/>
                </a:solidFill>
                <a:latin typeface="Georgia"/>
                <a:cs typeface="Georgia"/>
              </a:rPr>
              <a:t>Anything </a:t>
            </a:r>
            <a:r>
              <a:rPr sz="3600" spc="-5" dirty="0">
                <a:solidFill>
                  <a:srgbClr val="5F5F5F"/>
                </a:solidFill>
                <a:latin typeface="Georgia"/>
                <a:cs typeface="Georgia"/>
              </a:rPr>
              <a:t>inside </a:t>
            </a:r>
            <a:r>
              <a:rPr sz="3600" spc="-5" dirty="0">
                <a:solidFill>
                  <a:srgbClr val="5F5F5F"/>
                </a:solidFill>
                <a:latin typeface="Consolas"/>
                <a:cs typeface="Consolas"/>
              </a:rPr>
              <a:t>&lt;</a:t>
            </a:r>
            <a:r>
              <a:rPr sz="3600" spc="-5" dirty="0">
                <a:solidFill>
                  <a:srgbClr val="7F007F"/>
                </a:solidFill>
                <a:latin typeface="Consolas"/>
                <a:cs typeface="Consolas"/>
              </a:rPr>
              <a:t>a</a:t>
            </a:r>
            <a:r>
              <a:rPr sz="3600" spc="-5" dirty="0">
                <a:solidFill>
                  <a:srgbClr val="5F5F5F"/>
                </a:solidFill>
                <a:latin typeface="Consolas"/>
                <a:cs typeface="Consolas"/>
              </a:rPr>
              <a:t>&gt;</a:t>
            </a:r>
            <a:r>
              <a:rPr sz="3600" spc="-1025" dirty="0">
                <a:solidFill>
                  <a:srgbClr val="5F5F5F"/>
                </a:solidFill>
                <a:latin typeface="Consolas"/>
                <a:cs typeface="Consolas"/>
              </a:rPr>
              <a:t> </a:t>
            </a:r>
            <a:r>
              <a:rPr sz="3600" spc="-5" dirty="0">
                <a:solidFill>
                  <a:srgbClr val="5F5F5F"/>
                </a:solidFill>
                <a:latin typeface="Georgia"/>
                <a:cs typeface="Georgia"/>
              </a:rPr>
              <a:t>tags is clickable</a:t>
            </a:r>
            <a:endParaRPr sz="3600" dirty="0">
              <a:latin typeface="Georgia"/>
              <a:cs typeface="Georg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161920" y="2667000"/>
            <a:ext cx="7990205" cy="4921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000">
                <a:solidFill>
                  <a:srgbClr val="0000FF"/>
                </a:solidFill>
                <a:latin typeface="Consolas"/>
                <a:cs typeface="Consolas"/>
              </a:rPr>
              <a:t>&lt;</a:t>
            </a:r>
            <a:r>
              <a:rPr sz="3000">
                <a:solidFill>
                  <a:srgbClr val="7F007F"/>
                </a:solidFill>
                <a:latin typeface="Consolas"/>
                <a:cs typeface="Consolas"/>
              </a:rPr>
              <a:t>a</a:t>
            </a:r>
            <a:r>
              <a:rPr sz="3000" spc="-80">
                <a:solidFill>
                  <a:srgbClr val="7F007F"/>
                </a:solidFill>
                <a:latin typeface="Consolas"/>
                <a:cs typeface="Consolas"/>
              </a:rPr>
              <a:t> </a:t>
            </a:r>
            <a:r>
              <a:rPr sz="3000">
                <a:solidFill>
                  <a:srgbClr val="FF0000"/>
                </a:solidFill>
                <a:latin typeface="Consolas"/>
                <a:cs typeface="Consolas"/>
              </a:rPr>
              <a:t>href</a:t>
            </a:r>
            <a:r>
              <a:rPr sz="3000">
                <a:solidFill>
                  <a:srgbClr val="0000FF"/>
                </a:solidFill>
                <a:latin typeface="Consolas"/>
                <a:cs typeface="Consolas"/>
              </a:rPr>
              <a:t>="http://google.com"&gt;</a:t>
            </a:r>
            <a:r>
              <a:rPr sz="3000">
                <a:latin typeface="Consolas"/>
                <a:cs typeface="Consolas"/>
              </a:rPr>
              <a:t>Google</a:t>
            </a:r>
            <a:r>
              <a:rPr sz="3000">
                <a:solidFill>
                  <a:srgbClr val="0000FF"/>
                </a:solidFill>
                <a:latin typeface="Consolas"/>
                <a:cs typeface="Consolas"/>
              </a:rPr>
              <a:t>&lt;/a&gt;</a:t>
            </a:r>
            <a:endParaRPr sz="30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56248</TotalTime>
  <Words>2820</Words>
  <Application>Microsoft Office PowerPoint</Application>
  <PresentationFormat>Custom</PresentationFormat>
  <Paragraphs>592</Paragraphs>
  <Slides>75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75</vt:i4>
      </vt:variant>
    </vt:vector>
  </HeadingPairs>
  <TitlesOfParts>
    <vt:vector size="86" baseType="lpstr">
      <vt:lpstr>Arial</vt:lpstr>
      <vt:lpstr>Bebas Neue Bold</vt:lpstr>
      <vt:lpstr>Calibri</vt:lpstr>
      <vt:lpstr>Consolas</vt:lpstr>
      <vt:lpstr>Courier New</vt:lpstr>
      <vt:lpstr>Georgia</vt:lpstr>
      <vt:lpstr>Lora</vt:lpstr>
      <vt:lpstr>Symbol</vt:lpstr>
      <vt:lpstr>Times New Roman</vt:lpstr>
      <vt:lpstr>Vivaldi</vt:lpstr>
      <vt:lpstr>Office Theme</vt:lpstr>
      <vt:lpstr>PowerPoint Presentation</vt:lpstr>
      <vt:lpstr>today</vt:lpstr>
      <vt:lpstr>PowerPoint Presentation</vt:lpstr>
      <vt:lpstr>REVIEW: WEBPAGE COMPONENTS</vt:lpstr>
      <vt:lpstr>REVIEW: HTML DOCUMENTS</vt:lpstr>
      <vt:lpstr>REVIEW: layout elements</vt:lpstr>
      <vt:lpstr>REVIEW: HTML CONTENT</vt:lpstr>
      <vt:lpstr>Review: IMAGES</vt:lpstr>
      <vt:lpstr>Review: Links</vt:lpstr>
      <vt:lpstr>Review: Dev tools</vt:lpstr>
      <vt:lpstr>REVIEW: Css</vt:lpstr>
      <vt:lpstr> REVIEW: EXAMPLE CSS RULE</vt:lpstr>
      <vt:lpstr>QUESTIONS?</vt:lpstr>
      <vt:lpstr>FILE ORGANIZATION</vt:lpstr>
      <vt:lpstr>FILE ORGANIZATION</vt:lpstr>
      <vt:lpstr>Code organization</vt:lpstr>
      <vt:lpstr>FILE Naming RULES</vt:lpstr>
      <vt:lpstr>Url-scuse me?</vt:lpstr>
      <vt:lpstr>absolute FILE PATHS</vt:lpstr>
      <vt:lpstr>Relative file Paths</vt:lpstr>
      <vt:lpstr>Relative file Paths</vt:lpstr>
      <vt:lpstr>css indentation</vt:lpstr>
      <vt:lpstr>html indentation</vt:lpstr>
      <vt:lpstr>{} CSS organization</vt:lpstr>
      <vt:lpstr>{} CSS organization</vt:lpstr>
      <vt:lpstr>{} CSS organization</vt:lpstr>
      <vt:lpstr>{} Linking to external stylesheet</vt:lpstr>
      <vt:lpstr>{} The “CASCADING” Part</vt:lpstr>
      <vt:lpstr>{} far to near</vt:lpstr>
      <vt:lpstr>{} Top to bottom</vt:lpstr>
      <vt:lpstr>{} HTML children</vt:lpstr>
      <vt:lpstr>{} HTML children</vt:lpstr>
      <vt:lpstr>{} Children are specific</vt:lpstr>
      <vt:lpstr>PowerPoint Presentation</vt:lpstr>
      <vt:lpstr>Practice file organization</vt:lpstr>
      <vt:lpstr>PowerPoint Presentation</vt:lpstr>
      <vt:lpstr>CSS BOX MODEL</vt:lpstr>
      <vt:lpstr>CSS BOX MODEL</vt:lpstr>
      <vt:lpstr>Padding</vt:lpstr>
      <vt:lpstr>Padding</vt:lpstr>
      <vt:lpstr>Padding</vt:lpstr>
      <vt:lpstr>Padding</vt:lpstr>
      <vt:lpstr>Padding</vt:lpstr>
      <vt:lpstr>MARGIN</vt:lpstr>
      <vt:lpstr>MARGIN</vt:lpstr>
      <vt:lpstr>MARGIN</vt:lpstr>
      <vt:lpstr>MARGIN auto</vt:lpstr>
      <vt:lpstr>MARGIN vs. padding</vt:lpstr>
      <vt:lpstr>PowerPoint Presentation</vt:lpstr>
      <vt:lpstr>BACKGROUND COLOR review</vt:lpstr>
      <vt:lpstr>BACKGROUND IMAGES</vt:lpstr>
      <vt:lpstr>BACKGROUND IMAGES</vt:lpstr>
      <vt:lpstr>BACKGROUND POSITION EXAMPLES</vt:lpstr>
      <vt:lpstr>BACKGROUND POSITION EXAMPLES</vt:lpstr>
      <vt:lpstr>BACKGROUND repeat</vt:lpstr>
      <vt:lpstr>BACKGROUND repeat</vt:lpstr>
      <vt:lpstr>BACKGROUND attachment</vt:lpstr>
      <vt:lpstr>Fallback BACKGROUND color</vt:lpstr>
      <vt:lpstr>Background gradients</vt:lpstr>
      <vt:lpstr>Background gradients</vt:lpstr>
      <vt:lpstr>Background gradients</vt:lpstr>
      <vt:lpstr>BACKGROUND size</vt:lpstr>
      <vt:lpstr>Height and width</vt:lpstr>
      <vt:lpstr>Height and width</vt:lpstr>
      <vt:lpstr>Height and width %</vt:lpstr>
      <vt:lpstr>Max-Height and max-width</vt:lpstr>
      <vt:lpstr>Min-Height and min-width</vt:lpstr>
      <vt:lpstr>Min-maxing</vt:lpstr>
      <vt:lpstr>Min-maxing</vt:lpstr>
      <vt:lpstr>Not all heroes wear capes</vt:lpstr>
      <vt:lpstr>PowerPoint Presentation</vt:lpstr>
      <vt:lpstr>PowerPoint Presentation</vt:lpstr>
      <vt:lpstr>Make a hero</vt:lpstr>
      <vt:lpstr>HOMEWORK</vt:lpstr>
      <vt:lpstr>“HOMEWORK”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Week 2 Slides</dc:title>
  <cp:lastModifiedBy>Rebeckah Johnson</cp:lastModifiedBy>
  <cp:revision>360</cp:revision>
  <dcterms:created xsi:type="dcterms:W3CDTF">2017-02-09T09:48:09Z</dcterms:created>
  <dcterms:modified xsi:type="dcterms:W3CDTF">2019-02-21T01:12:23Z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2017-01-20T00:00:00Z</vt:filetime>
  </property>
  <property fmtid="{D5CDD505-2E9C-101B-9397-08002B2CF9AE}" pid="3" name="Creator">
    <vt:lpwstr>Keynote</vt:lpwstr>
  </property>
  <property fmtid="{D5CDD505-2E9C-101B-9397-08002B2CF9AE}" pid="4" name="LastSaved">
    <vt:filetime>2017-02-09T00:00:00Z</vt:filetime>
  </property>
  <property fmtid="{D5CDD505-2E9C-101B-9397-08002B2CF9AE}" pid="5" name="MSIP_Label_236020b0-6d69-48c1-9bb5-c586c1062b70_Enabled">
    <vt:lpwstr>True</vt:lpwstr>
  </property>
  <property fmtid="{D5CDD505-2E9C-101B-9397-08002B2CF9AE}" pid="6" name="MSIP_Label_236020b0-6d69-48c1-9bb5-c586c1062b70_SiteId">
    <vt:lpwstr>cf36141c-ddd7-45a7-b073-111f66d0b30c</vt:lpwstr>
  </property>
  <property fmtid="{D5CDD505-2E9C-101B-9397-08002B2CF9AE}" pid="7" name="MSIP_Label_236020b0-6d69-48c1-9bb5-c586c1062b70_Owner">
    <vt:lpwstr>beck.johnson@avanade.com</vt:lpwstr>
  </property>
  <property fmtid="{D5CDD505-2E9C-101B-9397-08002B2CF9AE}" pid="8" name="MSIP_Label_236020b0-6d69-48c1-9bb5-c586c1062b70_SetDate">
    <vt:lpwstr>2019-01-16T06:40:10.3628467Z</vt:lpwstr>
  </property>
  <property fmtid="{D5CDD505-2E9C-101B-9397-08002B2CF9AE}" pid="9" name="MSIP_Label_236020b0-6d69-48c1-9bb5-c586c1062b70_Name">
    <vt:lpwstr>Confidential</vt:lpwstr>
  </property>
  <property fmtid="{D5CDD505-2E9C-101B-9397-08002B2CF9AE}" pid="10" name="MSIP_Label_236020b0-6d69-48c1-9bb5-c586c1062b70_Application">
    <vt:lpwstr>Microsoft Azure Information Protection</vt:lpwstr>
  </property>
  <property fmtid="{D5CDD505-2E9C-101B-9397-08002B2CF9AE}" pid="11" name="MSIP_Label_236020b0-6d69-48c1-9bb5-c586c1062b70_Extended_MSFT_Method">
    <vt:lpwstr>Automatic</vt:lpwstr>
  </property>
  <property fmtid="{D5CDD505-2E9C-101B-9397-08002B2CF9AE}" pid="12" name="MSIP_Label_5fae8262-b78e-4366-8929-a5d6aac95320_Enabled">
    <vt:lpwstr>True</vt:lpwstr>
  </property>
  <property fmtid="{D5CDD505-2E9C-101B-9397-08002B2CF9AE}" pid="13" name="MSIP_Label_5fae8262-b78e-4366-8929-a5d6aac95320_SiteId">
    <vt:lpwstr>cf36141c-ddd7-45a7-b073-111f66d0b30c</vt:lpwstr>
  </property>
  <property fmtid="{D5CDD505-2E9C-101B-9397-08002B2CF9AE}" pid="14" name="MSIP_Label_5fae8262-b78e-4366-8929-a5d6aac95320_Owner">
    <vt:lpwstr>beck.johnson@avanade.com</vt:lpwstr>
  </property>
  <property fmtid="{D5CDD505-2E9C-101B-9397-08002B2CF9AE}" pid="15" name="MSIP_Label_5fae8262-b78e-4366-8929-a5d6aac95320_SetDate">
    <vt:lpwstr>2019-01-16T06:40:10.3628467Z</vt:lpwstr>
  </property>
  <property fmtid="{D5CDD505-2E9C-101B-9397-08002B2CF9AE}" pid="16" name="MSIP_Label_5fae8262-b78e-4366-8929-a5d6aac95320_Name">
    <vt:lpwstr>Recipients Have Full Control</vt:lpwstr>
  </property>
  <property fmtid="{D5CDD505-2E9C-101B-9397-08002B2CF9AE}" pid="17" name="MSIP_Label_5fae8262-b78e-4366-8929-a5d6aac95320_Application">
    <vt:lpwstr>Microsoft Azure Information Protection</vt:lpwstr>
  </property>
  <property fmtid="{D5CDD505-2E9C-101B-9397-08002B2CF9AE}" pid="18" name="MSIP_Label_5fae8262-b78e-4366-8929-a5d6aac95320_Parent">
    <vt:lpwstr>236020b0-6d69-48c1-9bb5-c586c1062b70</vt:lpwstr>
  </property>
  <property fmtid="{D5CDD505-2E9C-101B-9397-08002B2CF9AE}" pid="19" name="MSIP_Label_5fae8262-b78e-4366-8929-a5d6aac95320_Extended_MSFT_Method">
    <vt:lpwstr>Automatic</vt:lpwstr>
  </property>
  <property fmtid="{D5CDD505-2E9C-101B-9397-08002B2CF9AE}" pid="20" name="Sensitivity">
    <vt:lpwstr>Confidential Recipients Have Full Control</vt:lpwstr>
  </property>
</Properties>
</file>